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0" r:id="rId2"/>
    <p:sldId id="296" r:id="rId3"/>
    <p:sldId id="294" r:id="rId4"/>
    <p:sldId id="312" r:id="rId5"/>
    <p:sldId id="283" r:id="rId6"/>
    <p:sldId id="285" r:id="rId7"/>
    <p:sldId id="288" r:id="rId8"/>
    <p:sldId id="281" r:id="rId9"/>
    <p:sldId id="292" r:id="rId10"/>
    <p:sldId id="301" r:id="rId11"/>
    <p:sldId id="303" r:id="rId12"/>
    <p:sldId id="304" r:id="rId13"/>
    <p:sldId id="305" r:id="rId14"/>
    <p:sldId id="306" r:id="rId15"/>
    <p:sldId id="307" r:id="rId16"/>
    <p:sldId id="308" r:id="rId17"/>
    <p:sldId id="309" r:id="rId18"/>
    <p:sldId id="311" r:id="rId19"/>
    <p:sldId id="302" r:id="rId20"/>
    <p:sldId id="310" r:id="rId21"/>
    <p:sldId id="315" r:id="rId22"/>
    <p:sldId id="274" r:id="rId23"/>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A4C"/>
    <a:srgbClr val="F5E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08" autoAdjust="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D8443-0B7D-4A28-AE4F-3D89A0CBF695}" type="datetimeFigureOut">
              <a:rPr lang="lt-LT" smtClean="0"/>
              <a:t>2026-04-01</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0D526-2590-4AF8-B7D3-9F0A9A348F06}" type="slidenum">
              <a:rPr lang="lt-LT" smtClean="0"/>
              <a:t>‹#›</a:t>
            </a:fld>
            <a:endParaRPr lang="lt-LT"/>
          </a:p>
        </p:txBody>
      </p:sp>
    </p:spTree>
    <p:extLst>
      <p:ext uri="{BB962C8B-B14F-4D97-AF65-F5344CB8AC3E}">
        <p14:creationId xmlns:p14="http://schemas.microsoft.com/office/powerpoint/2010/main" val="92682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zoom.us/j/9973682628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zoom.us/j/9973682628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9F10D526-2590-4AF8-B7D3-9F0A9A348F06}" type="slidenum">
              <a:rPr lang="lt-LT" smtClean="0"/>
              <a:t>12</a:t>
            </a:fld>
            <a:endParaRPr lang="lt-LT"/>
          </a:p>
        </p:txBody>
      </p:sp>
    </p:spTree>
    <p:extLst>
      <p:ext uri="{BB962C8B-B14F-4D97-AF65-F5344CB8AC3E}">
        <p14:creationId xmlns:p14="http://schemas.microsoft.com/office/powerpoint/2010/main" val="327516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0" i="0" kern="1200" dirty="0">
                <a:solidFill>
                  <a:schemeClr val="tx1"/>
                </a:solidFill>
                <a:effectLst/>
                <a:latin typeface="+mn-lt"/>
                <a:ea typeface="+mn-ea"/>
                <a:cs typeface="+mn-cs"/>
              </a:rPr>
              <a:t>Nuoroda: </a:t>
            </a:r>
            <a:r>
              <a:rPr lang="lt-LT" sz="1200" b="0" i="0" u="sng" kern="1200" dirty="0">
                <a:solidFill>
                  <a:schemeClr val="tx1"/>
                </a:solidFill>
                <a:effectLst/>
                <a:latin typeface="+mn-lt"/>
                <a:ea typeface="+mn-ea"/>
                <a:cs typeface="+mn-cs"/>
                <a:hlinkClick r:id="rId3"/>
              </a:rPr>
              <a:t>https://zoom.us/j/99736826283</a:t>
            </a:r>
            <a:r>
              <a:rPr lang="lt-LT" sz="1200" b="0" i="0" kern="1200" dirty="0">
                <a:solidFill>
                  <a:schemeClr val="tx1"/>
                </a:solidFill>
                <a:effectLst/>
                <a:latin typeface="+mn-lt"/>
                <a:ea typeface="+mn-ea"/>
                <a:cs typeface="+mn-cs"/>
              </a:rPr>
              <a:t>    </a:t>
            </a:r>
            <a:endParaRPr lang="lt-LT" dirty="0"/>
          </a:p>
        </p:txBody>
      </p:sp>
      <p:sp>
        <p:nvSpPr>
          <p:cNvPr id="4" name="Skaidrės numerio vietos rezervavimo ženklas 3"/>
          <p:cNvSpPr>
            <a:spLocks noGrp="1"/>
          </p:cNvSpPr>
          <p:nvPr>
            <p:ph type="sldNum" sz="quarter" idx="5"/>
          </p:nvPr>
        </p:nvSpPr>
        <p:spPr/>
        <p:txBody>
          <a:bodyPr/>
          <a:lstStyle/>
          <a:p>
            <a:fld id="{9F10D526-2590-4AF8-B7D3-9F0A9A348F06}" type="slidenum">
              <a:rPr lang="lt-LT" smtClean="0"/>
              <a:t>20</a:t>
            </a:fld>
            <a:endParaRPr lang="lt-LT"/>
          </a:p>
        </p:txBody>
      </p:sp>
    </p:spTree>
    <p:extLst>
      <p:ext uri="{BB962C8B-B14F-4D97-AF65-F5344CB8AC3E}">
        <p14:creationId xmlns:p14="http://schemas.microsoft.com/office/powerpoint/2010/main" val="267358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0" i="0" kern="1200" dirty="0">
                <a:solidFill>
                  <a:schemeClr val="tx1"/>
                </a:solidFill>
                <a:effectLst/>
                <a:latin typeface="+mn-lt"/>
                <a:ea typeface="+mn-ea"/>
                <a:cs typeface="+mn-cs"/>
              </a:rPr>
              <a:t>Nuoroda: </a:t>
            </a:r>
            <a:r>
              <a:rPr lang="lt-LT" sz="1200" b="0" i="0" u="sng" kern="1200" dirty="0">
                <a:solidFill>
                  <a:schemeClr val="tx1"/>
                </a:solidFill>
                <a:effectLst/>
                <a:latin typeface="+mn-lt"/>
                <a:ea typeface="+mn-ea"/>
                <a:cs typeface="+mn-cs"/>
                <a:hlinkClick r:id="rId3"/>
              </a:rPr>
              <a:t>https://zoom.us/j/99736826283</a:t>
            </a:r>
            <a:r>
              <a:rPr lang="lt-LT" sz="1200" b="0" i="0" kern="1200" dirty="0">
                <a:solidFill>
                  <a:schemeClr val="tx1"/>
                </a:solidFill>
                <a:effectLst/>
                <a:latin typeface="+mn-lt"/>
                <a:ea typeface="+mn-ea"/>
                <a:cs typeface="+mn-cs"/>
              </a:rPr>
              <a:t>    </a:t>
            </a:r>
            <a:endParaRPr lang="lt-LT" dirty="0"/>
          </a:p>
        </p:txBody>
      </p:sp>
      <p:sp>
        <p:nvSpPr>
          <p:cNvPr id="4" name="Skaidrės numerio vietos rezervavimo ženklas 3"/>
          <p:cNvSpPr>
            <a:spLocks noGrp="1"/>
          </p:cNvSpPr>
          <p:nvPr>
            <p:ph type="sldNum" sz="quarter" idx="5"/>
          </p:nvPr>
        </p:nvSpPr>
        <p:spPr/>
        <p:txBody>
          <a:bodyPr/>
          <a:lstStyle/>
          <a:p>
            <a:fld id="{9F10D526-2590-4AF8-B7D3-9F0A9A348F06}" type="slidenum">
              <a:rPr lang="lt-LT" smtClean="0"/>
              <a:t>21</a:t>
            </a:fld>
            <a:endParaRPr lang="lt-LT"/>
          </a:p>
        </p:txBody>
      </p:sp>
    </p:spTree>
    <p:extLst>
      <p:ext uri="{BB962C8B-B14F-4D97-AF65-F5344CB8AC3E}">
        <p14:creationId xmlns:p14="http://schemas.microsoft.com/office/powerpoint/2010/main" val="99982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A8FFA6C-EB1B-8D88-75AF-26A90EF8B9A7}"/>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17E03DC7-4AF8-5A0D-537A-0F2969A22D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B161813F-86D2-D359-CF91-A24F51600191}"/>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5" name="Poraštės vietos rezervavimo ženklas 4">
            <a:extLst>
              <a:ext uri="{FF2B5EF4-FFF2-40B4-BE49-F238E27FC236}">
                <a16:creationId xmlns:a16="http://schemas.microsoft.com/office/drawing/2014/main" id="{699099BC-FDC5-3482-BB02-5BC06FDA865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581AFBE-A50B-4724-285D-ADA65AA6BBA3}"/>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347008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8BF0E1C-BF63-F608-65F5-6C3432A3D3F9}"/>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475B872A-4522-ADF6-8AFE-3F6D940BA1B7}"/>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3720E693-3D2E-8D18-00A7-6E10E0D4FA39}"/>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5" name="Poraštės vietos rezervavimo ženklas 4">
            <a:extLst>
              <a:ext uri="{FF2B5EF4-FFF2-40B4-BE49-F238E27FC236}">
                <a16:creationId xmlns:a16="http://schemas.microsoft.com/office/drawing/2014/main" id="{0EFFCADB-6151-8DE2-C865-B2E328F0C0F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CBAF9E3B-A254-32AE-0118-9F512F997EAD}"/>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126065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74F46286-24EE-6FCC-6EED-BAC870B26D9A}"/>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61C17C8B-3914-7DEF-D347-665190808B9B}"/>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92949474-8539-A593-D4F2-0AE42ACE39EE}"/>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5" name="Poraštės vietos rezervavimo ženklas 4">
            <a:extLst>
              <a:ext uri="{FF2B5EF4-FFF2-40B4-BE49-F238E27FC236}">
                <a16:creationId xmlns:a16="http://schemas.microsoft.com/office/drawing/2014/main" id="{052523C2-C53E-EA47-274E-CC4394C7E66D}"/>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E925FBD7-4DCB-FE72-C3B5-ED90EB3D284B}"/>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342236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9AC7AB3-74A9-D120-15E2-EC61A696FCA4}"/>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4428149B-1580-BD4E-4767-6F7EC8D9CF87}"/>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F8CCB353-05C5-64E9-3D1B-7323BF22E8AE}"/>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5" name="Poraštės vietos rezervavimo ženklas 4">
            <a:extLst>
              <a:ext uri="{FF2B5EF4-FFF2-40B4-BE49-F238E27FC236}">
                <a16:creationId xmlns:a16="http://schemas.microsoft.com/office/drawing/2014/main" id="{D97B443E-F932-3783-C925-DA0EC2A7E6F1}"/>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30703F3E-AEA9-188A-BFBD-717354547A01}"/>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316714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3FD21AE-34E5-FDD1-3CE3-73F9162644D6}"/>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9A27E3BB-0970-AB2C-6B95-A5041FCF80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C5C38619-C6A7-4E09-A3A9-A36D90158680}"/>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5" name="Poraštės vietos rezervavimo ženklas 4">
            <a:extLst>
              <a:ext uri="{FF2B5EF4-FFF2-40B4-BE49-F238E27FC236}">
                <a16:creationId xmlns:a16="http://schemas.microsoft.com/office/drawing/2014/main" id="{FD70AE18-7770-6BE0-0710-087763B67C9F}"/>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853A2378-8550-7AA0-9A53-186068D10E54}"/>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1753129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9723DF6-F954-7E29-314C-781D307C0274}"/>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D8941BF0-29EF-7F46-7C04-D7D7B9A57131}"/>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B7410006-F4B1-69CB-DE59-61A69ED1DF4B}"/>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16128337-2A14-429E-829A-BA50DFBA3663}"/>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6" name="Poraštės vietos rezervavimo ženklas 5">
            <a:extLst>
              <a:ext uri="{FF2B5EF4-FFF2-40B4-BE49-F238E27FC236}">
                <a16:creationId xmlns:a16="http://schemas.microsoft.com/office/drawing/2014/main" id="{07B00DE7-C1FD-B152-F5C3-0F06EAC0FC21}"/>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F8E1D407-C1C0-2DBA-63CE-04D3F2ECF038}"/>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3617608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A245BB-4BC2-0917-4F6F-0B3043B4D8AA}"/>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F85B3D1F-75CC-5024-2FDA-41D9933A9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437FCA50-F9C0-814D-BBCC-105BB1351EDA}"/>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53696C54-55AE-8D56-7C09-318E6FDBB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A746126C-8554-1F8B-3F00-CD2BEA4C6D3B}"/>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5200DE19-B478-8E6D-372A-D282E4DEE784}"/>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8" name="Poraštės vietos rezervavimo ženklas 7">
            <a:extLst>
              <a:ext uri="{FF2B5EF4-FFF2-40B4-BE49-F238E27FC236}">
                <a16:creationId xmlns:a16="http://schemas.microsoft.com/office/drawing/2014/main" id="{ED9BC016-01CD-288D-8CED-2862CD3CDE90}"/>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86D3825A-9F82-0221-84AF-F44C7CA48B87}"/>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188820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C272075-438F-52F2-2AB3-99B6A7580AE4}"/>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DA835E4A-37B1-EBD0-B59D-FA3025F56A90}"/>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4" name="Poraštės vietos rezervavimo ženklas 3">
            <a:extLst>
              <a:ext uri="{FF2B5EF4-FFF2-40B4-BE49-F238E27FC236}">
                <a16:creationId xmlns:a16="http://schemas.microsoft.com/office/drawing/2014/main" id="{B956EFBD-C925-1D06-18C0-C3E99FCD468B}"/>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9FECBA9D-C95A-0998-F1C0-B22B9E3F198E}"/>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364106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F8582D09-3B7A-CBE5-5A93-3245B8176D68}"/>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3" name="Poraštės vietos rezervavimo ženklas 2">
            <a:extLst>
              <a:ext uri="{FF2B5EF4-FFF2-40B4-BE49-F238E27FC236}">
                <a16:creationId xmlns:a16="http://schemas.microsoft.com/office/drawing/2014/main" id="{0082C3AF-C271-F3B1-109E-1BE8DA111858}"/>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100A7ECD-5689-BC33-E944-93411A76A148}"/>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3457788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06B9BD7-4696-6EED-B6DB-906FAE13D911}"/>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F41A14A3-B144-5DAC-4D12-EC29DB3A2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B644C929-DBD8-E5C8-B6E2-3147550EE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2A5E755B-4988-8D24-AC1C-C29B418B0AD8}"/>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6" name="Poraštės vietos rezervavimo ženklas 5">
            <a:extLst>
              <a:ext uri="{FF2B5EF4-FFF2-40B4-BE49-F238E27FC236}">
                <a16:creationId xmlns:a16="http://schemas.microsoft.com/office/drawing/2014/main" id="{A564BBB9-3506-2424-75DB-397A4CC750FB}"/>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1E80FB9B-0924-684F-F6B4-5FB17D1E80EB}"/>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216134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6CD67FC-4703-08C7-93FD-707268277A17}"/>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806C79FC-33C5-7264-00F6-EFE289B99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CED77324-F183-91CC-B88C-20C16D43F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2A7EFDE8-AC0F-8FD9-5D30-2C805E18B7FA}"/>
              </a:ext>
            </a:extLst>
          </p:cNvPr>
          <p:cNvSpPr>
            <a:spLocks noGrp="1"/>
          </p:cNvSpPr>
          <p:nvPr>
            <p:ph type="dt" sz="half" idx="10"/>
          </p:nvPr>
        </p:nvSpPr>
        <p:spPr/>
        <p:txBody>
          <a:bodyPr/>
          <a:lstStyle/>
          <a:p>
            <a:fld id="{37B3028F-E4BE-4AF6-84F7-9D747E78C517}" type="datetimeFigureOut">
              <a:rPr lang="lt-LT" smtClean="0"/>
              <a:t>2026-04-01</a:t>
            </a:fld>
            <a:endParaRPr lang="lt-LT"/>
          </a:p>
        </p:txBody>
      </p:sp>
      <p:sp>
        <p:nvSpPr>
          <p:cNvPr id="6" name="Poraštės vietos rezervavimo ženklas 5">
            <a:extLst>
              <a:ext uri="{FF2B5EF4-FFF2-40B4-BE49-F238E27FC236}">
                <a16:creationId xmlns:a16="http://schemas.microsoft.com/office/drawing/2014/main" id="{2E08BFBC-2C6F-03AB-BE6C-CBF0A34741DA}"/>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19F79B3F-0866-5F05-70C6-B2B09F6C23CE}"/>
              </a:ext>
            </a:extLst>
          </p:cNvPr>
          <p:cNvSpPr>
            <a:spLocks noGrp="1"/>
          </p:cNvSpPr>
          <p:nvPr>
            <p:ph type="sldNum" sz="quarter" idx="12"/>
          </p:nvPr>
        </p:nvSpPr>
        <p:spPr/>
        <p:txBody>
          <a:bodyPr/>
          <a:lstStyle/>
          <a:p>
            <a:fld id="{A5ABD58F-47A9-4BD3-A0B1-8E2C04F43F53}" type="slidenum">
              <a:rPr lang="lt-LT" smtClean="0"/>
              <a:t>‹#›</a:t>
            </a:fld>
            <a:endParaRPr lang="lt-LT"/>
          </a:p>
        </p:txBody>
      </p:sp>
    </p:spTree>
    <p:extLst>
      <p:ext uri="{BB962C8B-B14F-4D97-AF65-F5344CB8AC3E}">
        <p14:creationId xmlns:p14="http://schemas.microsoft.com/office/powerpoint/2010/main" val="789037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62A4A782-33C9-4100-3177-99AEDDD49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15B35EAE-6505-48F1-3C8E-D92BF37BF6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4C48138F-ADCB-FD53-7081-339D1856E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3028F-E4BE-4AF6-84F7-9D747E78C517}" type="datetimeFigureOut">
              <a:rPr lang="lt-LT" smtClean="0"/>
              <a:t>2026-04-01</a:t>
            </a:fld>
            <a:endParaRPr lang="lt-LT"/>
          </a:p>
        </p:txBody>
      </p:sp>
      <p:sp>
        <p:nvSpPr>
          <p:cNvPr id="5" name="Poraštės vietos rezervavimo ženklas 4">
            <a:extLst>
              <a:ext uri="{FF2B5EF4-FFF2-40B4-BE49-F238E27FC236}">
                <a16:creationId xmlns:a16="http://schemas.microsoft.com/office/drawing/2014/main" id="{4052934F-B8A3-3538-EB8C-CDDF91C14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82E458AB-4652-18B2-DC72-7D93435F7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BD58F-47A9-4BD3-A0B1-8E2C04F43F53}" type="slidenum">
              <a:rPr lang="lt-LT" smtClean="0"/>
              <a:t>‹#›</a:t>
            </a:fld>
            <a:endParaRPr lang="lt-LT"/>
          </a:p>
        </p:txBody>
      </p:sp>
    </p:spTree>
    <p:extLst>
      <p:ext uri="{BB962C8B-B14F-4D97-AF65-F5344CB8AC3E}">
        <p14:creationId xmlns:p14="http://schemas.microsoft.com/office/powerpoint/2010/main" val="3603347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iauliai.lt/list/view/parama-verslui"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osp.stat.gov.lt/klasifikatoriai?portletFormName=FPKL500&amp;classifier-version=1143&amp;tab=version" TargetMode="External"/><Relationship Id="rId4" Type="http://schemas.openxmlformats.org/officeDocument/2006/relationships/hyperlink" Target="https://www.siauliai.lt/upload/media/user/160/24_Verslo_remimas/24.1-2_5-7_10-11_Paraiska.doc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imin.lrv.lt/lt/veiklos-sritys/verslo-aplinka/smulkiojo-ir-vidutinio-verslo-politika/statuso-deklaravimas-aktualus-dokumentai/" TargetMode="External"/><Relationship Id="rId2" Type="http://schemas.openxmlformats.org/officeDocument/2006/relationships/hyperlink" Target="https://eimin.lrv.lt/uploads/eimin/documents/files/SVV/SVV%20statuso%20deklaracija%20po%2005.xlsx"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siauliai.lt/page/view/281" TargetMode="External"/><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siauliai.lt/list/view/parama-verslui" TargetMode="External"/><Relationship Id="rId5" Type="http://schemas.openxmlformats.org/officeDocument/2006/relationships/hyperlink" Target="https://mano.siauliai.lt/services/215" TargetMode="External"/><Relationship Id="rId4" Type="http://schemas.openxmlformats.org/officeDocument/2006/relationships/hyperlink" Target="mailto:info@siauliai.l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hyperlink" Target="https://e-seimas.lrs.lt/portal/legalAct/lt/TAD/91306b04643011ecb2fe9975f8a9e52e/asr"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iauliai.lt/upload/media/user/160/24_Verslo_remimas/24.3_24.4_24.9_Vienos-imones-deklaracija.docx" TargetMode="External"/><Relationship Id="rId2" Type="http://schemas.openxmlformats.org/officeDocument/2006/relationships/hyperlink" Target="https://eimin.lrv.lt/lt/veiklos-sritys/verslo-aplinka/smulkiojo-ir-vidutinio-verslo-politika/statuso-deklaravimas-aktualus-dokumentai"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26AEFA4-F210-8CF2-52C9-9D6102815A93}"/>
              </a:ext>
            </a:extLst>
          </p:cNvPr>
          <p:cNvSpPr>
            <a:spLocks noGrp="1"/>
          </p:cNvSpPr>
          <p:nvPr>
            <p:ph type="ctrTitle"/>
          </p:nvPr>
        </p:nvSpPr>
        <p:spPr>
          <a:xfrm>
            <a:off x="973954" y="260378"/>
            <a:ext cx="11073502" cy="3168621"/>
          </a:xfrm>
        </p:spPr>
        <p:txBody>
          <a:bodyPr>
            <a:normAutofit/>
          </a:bodyPr>
          <a:lstStyle/>
          <a:p>
            <a:r>
              <a:rPr lang="lt-LT" b="1" dirty="0">
                <a:solidFill>
                  <a:srgbClr val="FFC000"/>
                </a:solidFill>
              </a:rPr>
              <a:t>VERSLO FINANSAVIMO GALIMYBĖS ŠIAULIUOSE 2026 m.</a:t>
            </a:r>
            <a:endParaRPr lang="pt-BR" b="1" dirty="0">
              <a:solidFill>
                <a:srgbClr val="FFC000"/>
              </a:solidFill>
            </a:endParaRPr>
          </a:p>
        </p:txBody>
      </p:sp>
      <p:sp>
        <p:nvSpPr>
          <p:cNvPr id="3" name="Antrinis pavadinimas 2">
            <a:extLst>
              <a:ext uri="{FF2B5EF4-FFF2-40B4-BE49-F238E27FC236}">
                <a16:creationId xmlns:a16="http://schemas.microsoft.com/office/drawing/2014/main" id="{F40E425A-1B19-3939-2ECC-4BF72E56F774}"/>
              </a:ext>
            </a:extLst>
          </p:cNvPr>
          <p:cNvSpPr>
            <a:spLocks noGrp="1"/>
          </p:cNvSpPr>
          <p:nvPr>
            <p:ph type="subTitle" idx="1"/>
          </p:nvPr>
        </p:nvSpPr>
        <p:spPr>
          <a:xfrm>
            <a:off x="1612645" y="3602765"/>
            <a:ext cx="10292357" cy="1518236"/>
          </a:xfrm>
        </p:spPr>
        <p:txBody>
          <a:bodyPr>
            <a:normAutofit fontScale="92500" lnSpcReduction="20000"/>
          </a:bodyPr>
          <a:lstStyle/>
          <a:p>
            <a:endParaRPr lang="lt-LT" dirty="0"/>
          </a:p>
          <a:p>
            <a:r>
              <a:rPr lang="lt-LT" dirty="0">
                <a:latin typeface="Times New Roman" panose="02020603050405020304" pitchFamily="18" charset="0"/>
                <a:cs typeface="Times New Roman" panose="02020603050405020304" pitchFamily="18" charset="0"/>
              </a:rPr>
              <a:t>2026-04-07</a:t>
            </a:r>
          </a:p>
          <a:p>
            <a:r>
              <a:rPr lang="lt-LT" dirty="0">
                <a:latin typeface="Times New Roman" panose="02020603050405020304" pitchFamily="18" charset="0"/>
                <a:cs typeface="Times New Roman" panose="02020603050405020304" pitchFamily="18" charset="0"/>
              </a:rPr>
              <a:t>Nuotolinis renginys</a:t>
            </a:r>
          </a:p>
          <a:p>
            <a:r>
              <a:rPr lang="lt-LT" dirty="0">
                <a:latin typeface="Times New Roman" panose="02020603050405020304" pitchFamily="18" charset="0"/>
                <a:cs typeface="Times New Roman" panose="02020603050405020304" pitchFamily="18" charset="0"/>
              </a:rPr>
              <a:t> </a:t>
            </a:r>
            <a:endParaRPr lang="lt-LT" dirty="0"/>
          </a:p>
        </p:txBody>
      </p:sp>
      <p:sp>
        <p:nvSpPr>
          <p:cNvPr id="4" name="Stačiakampis 3">
            <a:extLst>
              <a:ext uri="{FF2B5EF4-FFF2-40B4-BE49-F238E27FC236}">
                <a16:creationId xmlns:a16="http://schemas.microsoft.com/office/drawing/2014/main" id="{830EA906-70CD-F8D3-598C-0A04598ADD96}"/>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5" name="Paveikslėlis 4">
            <a:extLst>
              <a:ext uri="{FF2B5EF4-FFF2-40B4-BE49-F238E27FC236}">
                <a16:creationId xmlns:a16="http://schemas.microsoft.com/office/drawing/2014/main" id="{38E7FD60-35BB-8D0C-CADB-BE27F576B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pic>
        <p:nvPicPr>
          <p:cNvPr id="8" name="Paveikslėlis 7">
            <a:extLst>
              <a:ext uri="{FF2B5EF4-FFF2-40B4-BE49-F238E27FC236}">
                <a16:creationId xmlns:a16="http://schemas.microsoft.com/office/drawing/2014/main" id="{FF8A9DFF-E00A-4F1B-9732-76FDC4F8B7AB}"/>
              </a:ext>
            </a:extLst>
          </p:cNvPr>
          <p:cNvPicPr>
            <a:picLocks noChangeAspect="1"/>
          </p:cNvPicPr>
          <p:nvPr/>
        </p:nvPicPr>
        <p:blipFill>
          <a:blip r:embed="rId3"/>
          <a:stretch>
            <a:fillRect/>
          </a:stretch>
        </p:blipFill>
        <p:spPr>
          <a:xfrm>
            <a:off x="973955" y="5267103"/>
            <a:ext cx="11210546" cy="1590897"/>
          </a:xfrm>
          <a:prstGeom prst="rect">
            <a:avLst/>
          </a:prstGeom>
        </p:spPr>
      </p:pic>
      <p:pic>
        <p:nvPicPr>
          <p:cNvPr id="9" name="Paveikslėlis 8">
            <a:extLst>
              <a:ext uri="{FF2B5EF4-FFF2-40B4-BE49-F238E27FC236}">
                <a16:creationId xmlns:a16="http://schemas.microsoft.com/office/drawing/2014/main" id="{785F4AC6-97DA-4FA7-B645-26A1444D1AB3}"/>
              </a:ext>
            </a:extLst>
          </p:cNvPr>
          <p:cNvPicPr>
            <a:picLocks noChangeAspect="1"/>
          </p:cNvPicPr>
          <p:nvPr/>
        </p:nvPicPr>
        <p:blipFill>
          <a:blip r:embed="rId4"/>
          <a:stretch>
            <a:fillRect/>
          </a:stretch>
        </p:blipFill>
        <p:spPr>
          <a:xfrm>
            <a:off x="4946718" y="4786009"/>
            <a:ext cx="2298564" cy="595086"/>
          </a:xfrm>
          <a:prstGeom prst="rect">
            <a:avLst/>
          </a:prstGeom>
        </p:spPr>
      </p:pic>
    </p:spTree>
    <p:extLst>
      <p:ext uri="{BB962C8B-B14F-4D97-AF65-F5344CB8AC3E}">
        <p14:creationId xmlns:p14="http://schemas.microsoft.com/office/powerpoint/2010/main" val="137392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DD0686-1072-4655-BE93-A673F6BB72B7}"/>
              </a:ext>
            </a:extLst>
          </p:cNvPr>
          <p:cNvSpPr>
            <a:spLocks noGrp="1"/>
          </p:cNvSpPr>
          <p:nvPr>
            <p:ph type="title"/>
          </p:nvPr>
        </p:nvSpPr>
        <p:spPr>
          <a:xfrm>
            <a:off x="2341295" y="5925947"/>
            <a:ext cx="6713928" cy="867046"/>
          </a:xfrm>
        </p:spPr>
        <p:txBody>
          <a:bodyPr>
            <a:normAutofit/>
          </a:bodyPr>
          <a:lstStyle/>
          <a:p>
            <a:r>
              <a:rPr lang="lt-LT" sz="2700" dirty="0">
                <a:latin typeface="Times New Roman" panose="02020603050405020304" pitchFamily="18" charset="0"/>
                <a:cs typeface="Times New Roman" panose="02020603050405020304" pitchFamily="18" charset="0"/>
                <a:hlinkClick r:id="rId2"/>
              </a:rPr>
              <a:t>https://www.siauliai.lt/list/view/parama-verslui</a:t>
            </a:r>
            <a:endParaRPr lang="lt-LT" dirty="0"/>
          </a:p>
        </p:txBody>
      </p:sp>
      <p:pic>
        <p:nvPicPr>
          <p:cNvPr id="5" name="Turinio vietos rezervavimo ženklas 4">
            <a:extLst>
              <a:ext uri="{FF2B5EF4-FFF2-40B4-BE49-F238E27FC236}">
                <a16:creationId xmlns:a16="http://schemas.microsoft.com/office/drawing/2014/main" id="{61241AE3-17AA-4F40-9594-09C4C9719EE0}"/>
              </a:ext>
            </a:extLst>
          </p:cNvPr>
          <p:cNvPicPr>
            <a:picLocks noGrp="1" noChangeAspect="1"/>
          </p:cNvPicPr>
          <p:nvPr>
            <p:ph idx="1"/>
          </p:nvPr>
        </p:nvPicPr>
        <p:blipFill>
          <a:blip r:embed="rId3"/>
          <a:stretch>
            <a:fillRect/>
          </a:stretch>
        </p:blipFill>
        <p:spPr>
          <a:xfrm>
            <a:off x="6731929" y="1115250"/>
            <a:ext cx="5460071" cy="4627499"/>
          </a:xfrm>
          <a:prstGeom prst="rect">
            <a:avLst/>
          </a:prstGeom>
        </p:spPr>
      </p:pic>
      <p:pic>
        <p:nvPicPr>
          <p:cNvPr id="4" name="Paveikslėlis 3">
            <a:extLst>
              <a:ext uri="{FF2B5EF4-FFF2-40B4-BE49-F238E27FC236}">
                <a16:creationId xmlns:a16="http://schemas.microsoft.com/office/drawing/2014/main" id="{BB54B405-F549-4FF3-BC48-60B69ED11612}"/>
              </a:ext>
            </a:extLst>
          </p:cNvPr>
          <p:cNvPicPr>
            <a:picLocks noChangeAspect="1"/>
          </p:cNvPicPr>
          <p:nvPr/>
        </p:nvPicPr>
        <p:blipFill>
          <a:blip r:embed="rId4"/>
          <a:stretch>
            <a:fillRect/>
          </a:stretch>
        </p:blipFill>
        <p:spPr>
          <a:xfrm>
            <a:off x="0" y="1114854"/>
            <a:ext cx="6646585" cy="4384516"/>
          </a:xfrm>
          <a:prstGeom prst="rect">
            <a:avLst/>
          </a:prstGeom>
        </p:spPr>
      </p:pic>
      <p:pic>
        <p:nvPicPr>
          <p:cNvPr id="3" name="Paveikslėlis 2">
            <a:extLst>
              <a:ext uri="{FF2B5EF4-FFF2-40B4-BE49-F238E27FC236}">
                <a16:creationId xmlns:a16="http://schemas.microsoft.com/office/drawing/2014/main" id="{25B832D7-5D74-4473-A5E9-9FCE8B94EA8F}"/>
              </a:ext>
            </a:extLst>
          </p:cNvPr>
          <p:cNvPicPr>
            <a:picLocks noChangeAspect="1"/>
          </p:cNvPicPr>
          <p:nvPr/>
        </p:nvPicPr>
        <p:blipFill>
          <a:blip r:embed="rId5"/>
          <a:stretch>
            <a:fillRect/>
          </a:stretch>
        </p:blipFill>
        <p:spPr>
          <a:xfrm>
            <a:off x="48149" y="62546"/>
            <a:ext cx="798645" cy="792549"/>
          </a:xfrm>
          <a:prstGeom prst="rect">
            <a:avLst/>
          </a:prstGeom>
        </p:spPr>
      </p:pic>
      <p:sp>
        <p:nvSpPr>
          <p:cNvPr id="7" name="Turinio vietos rezervavimo ženklas 2">
            <a:extLst>
              <a:ext uri="{FF2B5EF4-FFF2-40B4-BE49-F238E27FC236}">
                <a16:creationId xmlns:a16="http://schemas.microsoft.com/office/drawing/2014/main" id="{647F1641-770B-4FD0-ADA1-FBF324E2084D}"/>
              </a:ext>
            </a:extLst>
          </p:cNvPr>
          <p:cNvSpPr txBox="1">
            <a:spLocks/>
          </p:cNvSpPr>
          <p:nvPr/>
        </p:nvSpPr>
        <p:spPr>
          <a:xfrm>
            <a:off x="1053199" y="143656"/>
            <a:ext cx="10970609" cy="7169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lt-LT" sz="1400" dirty="0">
              <a:effectLst>
                <a:outerShdw sx="1000" sy="1000" algn="tl" rotWithShape="0">
                  <a:prstClr val="black"/>
                </a:outerShdw>
              </a:effectLst>
              <a:latin typeface="Bahnschrift" panose="020B0502040204020203" pitchFamily="34" charset="0"/>
            </a:endParaRPr>
          </a:p>
          <a:p>
            <a:pPr marL="0" indent="0">
              <a:buNone/>
            </a:pPr>
            <a:r>
              <a:rPr lang="lt-LT" b="1" dirty="0">
                <a:latin typeface="Times New Roman" panose="02020603050405020304" pitchFamily="18" charset="0"/>
                <a:cs typeface="Times New Roman" panose="02020603050405020304" pitchFamily="18" charset="0"/>
              </a:rPr>
              <a:t>Visą informaciją rasite:</a:t>
            </a:r>
          </a:p>
        </p:txBody>
      </p:sp>
    </p:spTree>
    <p:extLst>
      <p:ext uri="{BB962C8B-B14F-4D97-AF65-F5344CB8AC3E}">
        <p14:creationId xmlns:p14="http://schemas.microsoft.com/office/powerpoint/2010/main" val="188692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2"/>
          <a:stretch>
            <a:fillRect/>
          </a:stretch>
        </p:blipFill>
        <p:spPr>
          <a:xfrm>
            <a:off x="0" y="16936"/>
            <a:ext cx="798645" cy="792549"/>
          </a:xfrm>
          <a:prstGeom prst="rect">
            <a:avLst/>
          </a:prstGeom>
        </p:spPr>
      </p:pic>
      <p:sp>
        <p:nvSpPr>
          <p:cNvPr id="8" name="Pavadinimas 1">
            <a:extLst>
              <a:ext uri="{FF2B5EF4-FFF2-40B4-BE49-F238E27FC236}">
                <a16:creationId xmlns:a16="http://schemas.microsoft.com/office/drawing/2014/main" id="{04237327-7AA4-4542-BC48-F4D53B1318E0}"/>
              </a:ext>
            </a:extLst>
          </p:cNvPr>
          <p:cNvSpPr txBox="1">
            <a:spLocks/>
          </p:cNvSpPr>
          <p:nvPr/>
        </p:nvSpPr>
        <p:spPr>
          <a:xfrm>
            <a:off x="115609" y="3299233"/>
            <a:ext cx="10879747" cy="792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400" b="1" dirty="0">
                <a:latin typeface="Times New Roman" panose="02020603050405020304" pitchFamily="18" charset="0"/>
                <a:cs typeface="Times New Roman" panose="02020603050405020304" pitchFamily="18" charset="0"/>
              </a:rPr>
              <a:t>Paraiškos </a:t>
            </a:r>
          </a:p>
          <a:p>
            <a:r>
              <a:rPr lang="lt-LT" sz="2400" b="1" dirty="0">
                <a:latin typeface="Times New Roman" panose="02020603050405020304" pitchFamily="18" charset="0"/>
                <a:cs typeface="Times New Roman" panose="02020603050405020304" pitchFamily="18" charset="0"/>
              </a:rPr>
              <a:t>pildymas</a:t>
            </a:r>
            <a:endParaRPr lang="lt-LT" sz="2400" dirty="0"/>
          </a:p>
        </p:txBody>
      </p:sp>
      <p:sp>
        <p:nvSpPr>
          <p:cNvPr id="11" name="Pavadinimas 10">
            <a:extLst>
              <a:ext uri="{FF2B5EF4-FFF2-40B4-BE49-F238E27FC236}">
                <a16:creationId xmlns:a16="http://schemas.microsoft.com/office/drawing/2014/main" id="{9D30D94E-A10E-42C2-93F8-0DD14BD8EC78}"/>
              </a:ext>
            </a:extLst>
          </p:cNvPr>
          <p:cNvSpPr>
            <a:spLocks noGrp="1"/>
          </p:cNvSpPr>
          <p:nvPr>
            <p:ph type="title"/>
          </p:nvPr>
        </p:nvSpPr>
        <p:spPr>
          <a:xfrm>
            <a:off x="838200" y="365125"/>
            <a:ext cx="2659144" cy="1325563"/>
          </a:xfrm>
        </p:spPr>
        <p:txBody>
          <a:bodyPr/>
          <a:lstStyle/>
          <a:p>
            <a:br>
              <a:rPr lang="lt-LT" dirty="0"/>
            </a:br>
            <a:endParaRPr lang="lt-LT" dirty="0"/>
          </a:p>
        </p:txBody>
      </p:sp>
      <p:pic>
        <p:nvPicPr>
          <p:cNvPr id="15" name="Paveikslėlis 14">
            <a:extLst>
              <a:ext uri="{FF2B5EF4-FFF2-40B4-BE49-F238E27FC236}">
                <a16:creationId xmlns:a16="http://schemas.microsoft.com/office/drawing/2014/main" id="{EEE4914C-040A-4DB5-A9D8-6D9DF86F4993}"/>
              </a:ext>
            </a:extLst>
          </p:cNvPr>
          <p:cNvPicPr>
            <a:picLocks noChangeAspect="1"/>
          </p:cNvPicPr>
          <p:nvPr/>
        </p:nvPicPr>
        <p:blipFill>
          <a:blip r:embed="rId3"/>
          <a:stretch>
            <a:fillRect/>
          </a:stretch>
        </p:blipFill>
        <p:spPr>
          <a:xfrm>
            <a:off x="2123873" y="16936"/>
            <a:ext cx="9107379" cy="6858000"/>
          </a:xfrm>
          <a:prstGeom prst="rect">
            <a:avLst/>
          </a:prstGeom>
        </p:spPr>
      </p:pic>
    </p:spTree>
    <p:extLst>
      <p:ext uri="{BB962C8B-B14F-4D97-AF65-F5344CB8AC3E}">
        <p14:creationId xmlns:p14="http://schemas.microsoft.com/office/powerpoint/2010/main" val="1574968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3"/>
          <a:stretch>
            <a:fillRect/>
          </a:stretch>
        </p:blipFill>
        <p:spPr>
          <a:xfrm>
            <a:off x="0" y="16936"/>
            <a:ext cx="798645" cy="792549"/>
          </a:xfrm>
          <a:prstGeom prst="rect">
            <a:avLst/>
          </a:prstGeom>
        </p:spPr>
      </p:pic>
      <p:sp>
        <p:nvSpPr>
          <p:cNvPr id="8" name="Pavadinimas 1">
            <a:extLst>
              <a:ext uri="{FF2B5EF4-FFF2-40B4-BE49-F238E27FC236}">
                <a16:creationId xmlns:a16="http://schemas.microsoft.com/office/drawing/2014/main" id="{04237327-7AA4-4542-BC48-F4D53B1318E0}"/>
              </a:ext>
            </a:extLst>
          </p:cNvPr>
          <p:cNvSpPr txBox="1">
            <a:spLocks/>
          </p:cNvSpPr>
          <p:nvPr/>
        </p:nvSpPr>
        <p:spPr>
          <a:xfrm>
            <a:off x="-216818" y="2966738"/>
            <a:ext cx="3157937" cy="792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2400" b="1" dirty="0">
                <a:latin typeface="Times New Roman" panose="02020603050405020304" pitchFamily="18" charset="0"/>
                <a:cs typeface="Times New Roman" panose="02020603050405020304" pitchFamily="18" charset="0"/>
                <a:hlinkClick r:id="rId4"/>
              </a:rPr>
              <a:t>Paraiškos </a:t>
            </a:r>
          </a:p>
          <a:p>
            <a:pPr algn="ctr"/>
            <a:r>
              <a:rPr lang="lt-LT" sz="2400" b="1" dirty="0">
                <a:latin typeface="Times New Roman" panose="02020603050405020304" pitchFamily="18" charset="0"/>
                <a:cs typeface="Times New Roman" panose="02020603050405020304" pitchFamily="18" charset="0"/>
                <a:hlinkClick r:id="rId4"/>
              </a:rPr>
              <a:t>pildymas</a:t>
            </a:r>
            <a:endParaRPr lang="lt-LT" sz="2400" dirty="0"/>
          </a:p>
        </p:txBody>
      </p:sp>
      <p:graphicFrame>
        <p:nvGraphicFramePr>
          <p:cNvPr id="4" name="Lentelė 3">
            <a:extLst>
              <a:ext uri="{FF2B5EF4-FFF2-40B4-BE49-F238E27FC236}">
                <a16:creationId xmlns:a16="http://schemas.microsoft.com/office/drawing/2014/main" id="{0C467778-92FA-4B48-ACC2-43509DBF1D04}"/>
              </a:ext>
            </a:extLst>
          </p:cNvPr>
          <p:cNvGraphicFramePr>
            <a:graphicFrameLocks noGrp="1"/>
          </p:cNvGraphicFramePr>
          <p:nvPr>
            <p:extLst>
              <p:ext uri="{D42A27DB-BD31-4B8C-83A1-F6EECF244321}">
                <p14:modId xmlns:p14="http://schemas.microsoft.com/office/powerpoint/2010/main" val="1382255460"/>
              </p:ext>
            </p:extLst>
          </p:nvPr>
        </p:nvGraphicFramePr>
        <p:xfrm>
          <a:off x="2366128" y="188473"/>
          <a:ext cx="9144000" cy="6190288"/>
        </p:xfrm>
        <a:graphic>
          <a:graphicData uri="http://schemas.openxmlformats.org/drawingml/2006/table">
            <a:tbl>
              <a:tblPr firstRow="1" firstCol="1" lastRow="1" lastCol="1" bandRow="1" bandCol="1"/>
              <a:tblGrid>
                <a:gridCol w="2957170">
                  <a:extLst>
                    <a:ext uri="{9D8B030D-6E8A-4147-A177-3AD203B41FA5}">
                      <a16:colId xmlns:a16="http://schemas.microsoft.com/office/drawing/2014/main" val="2532397967"/>
                    </a:ext>
                  </a:extLst>
                </a:gridCol>
                <a:gridCol w="2827325">
                  <a:extLst>
                    <a:ext uri="{9D8B030D-6E8A-4147-A177-3AD203B41FA5}">
                      <a16:colId xmlns:a16="http://schemas.microsoft.com/office/drawing/2014/main" val="3576787431"/>
                    </a:ext>
                  </a:extLst>
                </a:gridCol>
                <a:gridCol w="3359505">
                  <a:extLst>
                    <a:ext uri="{9D8B030D-6E8A-4147-A177-3AD203B41FA5}">
                      <a16:colId xmlns:a16="http://schemas.microsoft.com/office/drawing/2014/main" val="2868528566"/>
                    </a:ext>
                  </a:extLst>
                </a:gridCol>
              </a:tblGrid>
              <a:tr h="1690612">
                <a:tc>
                  <a:txBody>
                    <a:bodyPr/>
                    <a:lstStyle/>
                    <a:p>
                      <a:pPr algn="ctr">
                        <a:lnSpc>
                          <a:spcPct val="107000"/>
                        </a:lnSpc>
                        <a:spcAft>
                          <a:spcPts val="0"/>
                        </a:spcAft>
                      </a:pP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SVV subjekto pavadinimas arba pareiškėjo vardas, pavardė</a:t>
                      </a:r>
                    </a:p>
                    <a:p>
                      <a:pPr algn="ctr">
                        <a:lnSpc>
                          <a:spcPct val="106000"/>
                        </a:lnSpc>
                        <a:spcAft>
                          <a:spcPts val="0"/>
                        </a:spcAft>
                      </a:pP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Buveinė / adresas </a:t>
                      </a:r>
                    </a:p>
                    <a:p>
                      <a:pPr algn="ctr">
                        <a:lnSpc>
                          <a:spcPct val="106000"/>
                        </a:lnSpc>
                        <a:spcAft>
                          <a:spcPts val="0"/>
                        </a:spcAft>
                      </a:pPr>
                      <a:r>
                        <a:rPr lang="lt-LT"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lt-LT"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Įmonės kodas / verslo liudijimo / individualios veiklos pažymos Nr.</a:t>
                      </a:r>
                      <a:endParaRPr lang="lt-L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040958"/>
                  </a:ext>
                </a:extLst>
              </a:tr>
              <a:tr h="1251993">
                <a:tc gridSpan="3">
                  <a:txBody>
                    <a:bodyPr/>
                    <a:lstStyle/>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Vadovo / pareiškėjo vardas, pavardė, kontaktiniai duomenys: telefono Nr., el. p. adresas</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1041366776"/>
                  </a:ext>
                </a:extLst>
              </a:tr>
              <a:tr h="1231367">
                <a:tc>
                  <a:txBody>
                    <a:bodyPr/>
                    <a:lstStyle/>
                    <a:p>
                      <a:pPr algn="ctr">
                        <a:lnSpc>
                          <a:spcPct val="106000"/>
                        </a:lnSpc>
                        <a:spcAft>
                          <a:spcPts val="0"/>
                        </a:spcAft>
                      </a:pPr>
                      <a:r>
                        <a:rPr lang="lt-LT" sz="1800" dirty="0">
                          <a:effectLst/>
                          <a:latin typeface="Times New Roman" panose="02020603050405020304" pitchFamily="18" charset="0"/>
                          <a:ea typeface="Courier New" panose="02070309020205020404" pitchFamily="49" charset="0"/>
                          <a:cs typeface="Times New Roman" panose="02020603050405020304" pitchFamily="18" charset="0"/>
                        </a:rPr>
                        <a:t>Įmonės registracijos </a:t>
                      </a: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verslo liudijimo / individualios veiklos pažymos išdavimo data</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Darbuotojų skaičius</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Internetinio puslapio adresas</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5386020"/>
                  </a:ext>
                </a:extLst>
              </a:tr>
              <a:tr h="825322">
                <a:tc>
                  <a:txBody>
                    <a:bodyPr/>
                    <a:lstStyle/>
                    <a:p>
                      <a:pPr algn="ctr">
                        <a:lnSpc>
                          <a:spcPct val="106000"/>
                        </a:lnSpc>
                        <a:spcAft>
                          <a:spcPts val="0"/>
                        </a:spcAft>
                      </a:pPr>
                      <a:r>
                        <a:rPr lang="lt-LT"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EVRK kodas </a:t>
                      </a:r>
                    </a:p>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EVRK rasite: </a:t>
                      </a: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https://osp.stat.gov.lt/klasifikatoriai?portletFormName=FPKL500&amp;classifier-version=1143&amp;tab=version</a:t>
                      </a:r>
                      <a:endPar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6000"/>
                        </a:lnSpc>
                        <a:spcAft>
                          <a:spcPts val="0"/>
                        </a:spcAft>
                      </a:pP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Veiklos vykdymo vieta</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6000"/>
                        </a:lnSpc>
                        <a:spcAft>
                          <a:spcPts val="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0"/>
                        </a:spcAft>
                      </a:pPr>
                      <a:r>
                        <a:rPr lang="lt-LT"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Finansinių (mokestinių) metų pradžia</a:t>
                      </a:r>
                      <a:endParaRPr lang="lt-L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476358"/>
                  </a:ext>
                </a:extLst>
              </a:tr>
            </a:tbl>
          </a:graphicData>
        </a:graphic>
      </p:graphicFrame>
    </p:spTree>
    <p:extLst>
      <p:ext uri="{BB962C8B-B14F-4D97-AF65-F5344CB8AC3E}">
        <p14:creationId xmlns:p14="http://schemas.microsoft.com/office/powerpoint/2010/main" val="3422824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2"/>
          <a:stretch>
            <a:fillRect/>
          </a:stretch>
        </p:blipFill>
        <p:spPr>
          <a:xfrm>
            <a:off x="0" y="16936"/>
            <a:ext cx="798645" cy="792549"/>
          </a:xfrm>
          <a:prstGeom prst="rect">
            <a:avLst/>
          </a:prstGeom>
        </p:spPr>
      </p:pic>
      <p:sp>
        <p:nvSpPr>
          <p:cNvPr id="8" name="Pavadinimas 1">
            <a:extLst>
              <a:ext uri="{FF2B5EF4-FFF2-40B4-BE49-F238E27FC236}">
                <a16:creationId xmlns:a16="http://schemas.microsoft.com/office/drawing/2014/main" id="{04237327-7AA4-4542-BC48-F4D53B1318E0}"/>
              </a:ext>
            </a:extLst>
          </p:cNvPr>
          <p:cNvSpPr txBox="1">
            <a:spLocks/>
          </p:cNvSpPr>
          <p:nvPr/>
        </p:nvSpPr>
        <p:spPr>
          <a:xfrm>
            <a:off x="249351" y="2400808"/>
            <a:ext cx="10879747" cy="792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400" b="1" dirty="0">
                <a:latin typeface="Times New Roman" panose="02020603050405020304" pitchFamily="18" charset="0"/>
                <a:cs typeface="Times New Roman" panose="02020603050405020304" pitchFamily="18" charset="0"/>
              </a:rPr>
              <a:t>Paraiškos </a:t>
            </a:r>
          </a:p>
          <a:p>
            <a:r>
              <a:rPr lang="lt-LT" sz="2400" b="1" dirty="0">
                <a:latin typeface="Times New Roman" panose="02020603050405020304" pitchFamily="18" charset="0"/>
                <a:cs typeface="Times New Roman" panose="02020603050405020304" pitchFamily="18" charset="0"/>
              </a:rPr>
              <a:t> pildymas</a:t>
            </a:r>
            <a:endParaRPr lang="lt-LT" sz="2400" dirty="0"/>
          </a:p>
        </p:txBody>
      </p:sp>
      <p:sp>
        <p:nvSpPr>
          <p:cNvPr id="11" name="Pavadinimas 10">
            <a:extLst>
              <a:ext uri="{FF2B5EF4-FFF2-40B4-BE49-F238E27FC236}">
                <a16:creationId xmlns:a16="http://schemas.microsoft.com/office/drawing/2014/main" id="{9D30D94E-A10E-42C2-93F8-0DD14BD8EC78}"/>
              </a:ext>
            </a:extLst>
          </p:cNvPr>
          <p:cNvSpPr>
            <a:spLocks noGrp="1"/>
          </p:cNvSpPr>
          <p:nvPr>
            <p:ph type="title"/>
          </p:nvPr>
        </p:nvSpPr>
        <p:spPr>
          <a:xfrm>
            <a:off x="0" y="1075245"/>
            <a:ext cx="2659144" cy="1325563"/>
          </a:xfrm>
        </p:spPr>
        <p:txBody>
          <a:bodyPr/>
          <a:lstStyle/>
          <a:p>
            <a:br>
              <a:rPr lang="lt-LT" dirty="0"/>
            </a:br>
            <a:endParaRPr lang="lt-LT" dirty="0"/>
          </a:p>
        </p:txBody>
      </p:sp>
      <p:pic>
        <p:nvPicPr>
          <p:cNvPr id="10" name="Paveikslėlis 9">
            <a:extLst>
              <a:ext uri="{FF2B5EF4-FFF2-40B4-BE49-F238E27FC236}">
                <a16:creationId xmlns:a16="http://schemas.microsoft.com/office/drawing/2014/main" id="{4B794B48-7CE6-425D-BFE8-3D4BE7DB65CA}"/>
              </a:ext>
            </a:extLst>
          </p:cNvPr>
          <p:cNvPicPr>
            <a:picLocks noChangeAspect="1"/>
          </p:cNvPicPr>
          <p:nvPr/>
        </p:nvPicPr>
        <p:blipFill>
          <a:blip r:embed="rId3"/>
          <a:stretch>
            <a:fillRect/>
          </a:stretch>
        </p:blipFill>
        <p:spPr>
          <a:xfrm>
            <a:off x="2075888" y="56679"/>
            <a:ext cx="9053209" cy="6744641"/>
          </a:xfrm>
          <a:prstGeom prst="rect">
            <a:avLst/>
          </a:prstGeom>
        </p:spPr>
      </p:pic>
    </p:spTree>
    <p:extLst>
      <p:ext uri="{BB962C8B-B14F-4D97-AF65-F5344CB8AC3E}">
        <p14:creationId xmlns:p14="http://schemas.microsoft.com/office/powerpoint/2010/main" val="2797837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2"/>
          <a:stretch>
            <a:fillRect/>
          </a:stretch>
        </p:blipFill>
        <p:spPr>
          <a:xfrm>
            <a:off x="0" y="16936"/>
            <a:ext cx="798645" cy="792549"/>
          </a:xfrm>
          <a:prstGeom prst="rect">
            <a:avLst/>
          </a:prstGeom>
        </p:spPr>
      </p:pic>
      <p:sp>
        <p:nvSpPr>
          <p:cNvPr id="8" name="Pavadinimas 1">
            <a:extLst>
              <a:ext uri="{FF2B5EF4-FFF2-40B4-BE49-F238E27FC236}">
                <a16:creationId xmlns:a16="http://schemas.microsoft.com/office/drawing/2014/main" id="{04237327-7AA4-4542-BC48-F4D53B1318E0}"/>
              </a:ext>
            </a:extLst>
          </p:cNvPr>
          <p:cNvSpPr txBox="1">
            <a:spLocks/>
          </p:cNvSpPr>
          <p:nvPr/>
        </p:nvSpPr>
        <p:spPr>
          <a:xfrm>
            <a:off x="249351" y="2400808"/>
            <a:ext cx="10879747" cy="792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400" b="1" dirty="0">
                <a:latin typeface="Times New Roman" panose="02020603050405020304" pitchFamily="18" charset="0"/>
                <a:cs typeface="Times New Roman" panose="02020603050405020304" pitchFamily="18" charset="0"/>
              </a:rPr>
              <a:t>Paraiškos </a:t>
            </a:r>
          </a:p>
          <a:p>
            <a:r>
              <a:rPr lang="lt-LT" sz="2400" b="1" dirty="0">
                <a:latin typeface="Times New Roman" panose="02020603050405020304" pitchFamily="18" charset="0"/>
                <a:cs typeface="Times New Roman" panose="02020603050405020304" pitchFamily="18" charset="0"/>
              </a:rPr>
              <a:t> pildymas</a:t>
            </a:r>
            <a:endParaRPr lang="lt-LT" sz="2400" dirty="0"/>
          </a:p>
        </p:txBody>
      </p:sp>
      <p:sp>
        <p:nvSpPr>
          <p:cNvPr id="11" name="Pavadinimas 10">
            <a:extLst>
              <a:ext uri="{FF2B5EF4-FFF2-40B4-BE49-F238E27FC236}">
                <a16:creationId xmlns:a16="http://schemas.microsoft.com/office/drawing/2014/main" id="{9D30D94E-A10E-42C2-93F8-0DD14BD8EC78}"/>
              </a:ext>
            </a:extLst>
          </p:cNvPr>
          <p:cNvSpPr>
            <a:spLocks noGrp="1"/>
          </p:cNvSpPr>
          <p:nvPr>
            <p:ph type="title"/>
          </p:nvPr>
        </p:nvSpPr>
        <p:spPr>
          <a:xfrm>
            <a:off x="0" y="1075245"/>
            <a:ext cx="2659144" cy="1325563"/>
          </a:xfrm>
        </p:spPr>
        <p:txBody>
          <a:bodyPr/>
          <a:lstStyle/>
          <a:p>
            <a:br>
              <a:rPr lang="lt-LT" dirty="0"/>
            </a:br>
            <a:endParaRPr lang="lt-LT" dirty="0"/>
          </a:p>
        </p:txBody>
      </p:sp>
      <p:pic>
        <p:nvPicPr>
          <p:cNvPr id="4" name="Paveikslėlis 3">
            <a:extLst>
              <a:ext uri="{FF2B5EF4-FFF2-40B4-BE49-F238E27FC236}">
                <a16:creationId xmlns:a16="http://schemas.microsoft.com/office/drawing/2014/main" id="{51FCCBBB-6734-47FE-989A-0EB2504688A7}"/>
              </a:ext>
            </a:extLst>
          </p:cNvPr>
          <p:cNvPicPr>
            <a:picLocks noChangeAspect="1"/>
          </p:cNvPicPr>
          <p:nvPr/>
        </p:nvPicPr>
        <p:blipFill>
          <a:blip r:embed="rId3"/>
          <a:stretch>
            <a:fillRect/>
          </a:stretch>
        </p:blipFill>
        <p:spPr>
          <a:xfrm>
            <a:off x="1599000" y="159025"/>
            <a:ext cx="10246991" cy="5435976"/>
          </a:xfrm>
          <a:prstGeom prst="rect">
            <a:avLst/>
          </a:prstGeom>
        </p:spPr>
      </p:pic>
    </p:spTree>
    <p:extLst>
      <p:ext uri="{BB962C8B-B14F-4D97-AF65-F5344CB8AC3E}">
        <p14:creationId xmlns:p14="http://schemas.microsoft.com/office/powerpoint/2010/main" val="198294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2"/>
          <a:stretch>
            <a:fillRect/>
          </a:stretch>
        </p:blipFill>
        <p:spPr>
          <a:xfrm>
            <a:off x="0" y="16936"/>
            <a:ext cx="798645" cy="792549"/>
          </a:xfrm>
          <a:prstGeom prst="rect">
            <a:avLst/>
          </a:prstGeom>
        </p:spPr>
      </p:pic>
      <p:sp>
        <p:nvSpPr>
          <p:cNvPr id="8" name="Pavadinimas 1">
            <a:extLst>
              <a:ext uri="{FF2B5EF4-FFF2-40B4-BE49-F238E27FC236}">
                <a16:creationId xmlns:a16="http://schemas.microsoft.com/office/drawing/2014/main" id="{04237327-7AA4-4542-BC48-F4D53B1318E0}"/>
              </a:ext>
            </a:extLst>
          </p:cNvPr>
          <p:cNvSpPr txBox="1">
            <a:spLocks/>
          </p:cNvSpPr>
          <p:nvPr/>
        </p:nvSpPr>
        <p:spPr>
          <a:xfrm>
            <a:off x="249351" y="2400808"/>
            <a:ext cx="10879747" cy="792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400" b="1" dirty="0">
                <a:latin typeface="Times New Roman" panose="02020603050405020304" pitchFamily="18" charset="0"/>
                <a:cs typeface="Times New Roman" panose="02020603050405020304" pitchFamily="18" charset="0"/>
              </a:rPr>
              <a:t>Paraiškos </a:t>
            </a:r>
          </a:p>
          <a:p>
            <a:r>
              <a:rPr lang="lt-LT" sz="2400" b="1" dirty="0">
                <a:latin typeface="Times New Roman" panose="02020603050405020304" pitchFamily="18" charset="0"/>
                <a:cs typeface="Times New Roman" panose="02020603050405020304" pitchFamily="18" charset="0"/>
              </a:rPr>
              <a:t> pildymas</a:t>
            </a:r>
            <a:endParaRPr lang="lt-LT" sz="2400" dirty="0"/>
          </a:p>
        </p:txBody>
      </p:sp>
      <p:sp>
        <p:nvSpPr>
          <p:cNvPr id="11" name="Pavadinimas 10">
            <a:extLst>
              <a:ext uri="{FF2B5EF4-FFF2-40B4-BE49-F238E27FC236}">
                <a16:creationId xmlns:a16="http://schemas.microsoft.com/office/drawing/2014/main" id="{9D30D94E-A10E-42C2-93F8-0DD14BD8EC78}"/>
              </a:ext>
            </a:extLst>
          </p:cNvPr>
          <p:cNvSpPr>
            <a:spLocks noGrp="1"/>
          </p:cNvSpPr>
          <p:nvPr>
            <p:ph type="title"/>
          </p:nvPr>
        </p:nvSpPr>
        <p:spPr>
          <a:xfrm>
            <a:off x="0" y="1075245"/>
            <a:ext cx="2659144" cy="1325563"/>
          </a:xfrm>
        </p:spPr>
        <p:txBody>
          <a:bodyPr/>
          <a:lstStyle/>
          <a:p>
            <a:br>
              <a:rPr lang="lt-LT" dirty="0"/>
            </a:br>
            <a:endParaRPr lang="lt-LT" dirty="0"/>
          </a:p>
        </p:txBody>
      </p:sp>
      <p:pic>
        <p:nvPicPr>
          <p:cNvPr id="2" name="Paveikslėlis 1">
            <a:extLst>
              <a:ext uri="{FF2B5EF4-FFF2-40B4-BE49-F238E27FC236}">
                <a16:creationId xmlns:a16="http://schemas.microsoft.com/office/drawing/2014/main" id="{420BCD52-5A22-44EE-8AC2-6EE05116B15D}"/>
              </a:ext>
            </a:extLst>
          </p:cNvPr>
          <p:cNvPicPr>
            <a:picLocks noChangeAspect="1"/>
          </p:cNvPicPr>
          <p:nvPr/>
        </p:nvPicPr>
        <p:blipFill>
          <a:blip r:embed="rId3"/>
          <a:stretch>
            <a:fillRect/>
          </a:stretch>
        </p:blipFill>
        <p:spPr>
          <a:xfrm>
            <a:off x="1822406" y="744227"/>
            <a:ext cx="10032891" cy="5369545"/>
          </a:xfrm>
          <a:prstGeom prst="rect">
            <a:avLst/>
          </a:prstGeom>
        </p:spPr>
      </p:pic>
    </p:spTree>
    <p:extLst>
      <p:ext uri="{BB962C8B-B14F-4D97-AF65-F5344CB8AC3E}">
        <p14:creationId xmlns:p14="http://schemas.microsoft.com/office/powerpoint/2010/main" val="1555675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2"/>
          <a:stretch>
            <a:fillRect/>
          </a:stretch>
        </p:blipFill>
        <p:spPr>
          <a:xfrm>
            <a:off x="0" y="16936"/>
            <a:ext cx="798645" cy="792549"/>
          </a:xfrm>
          <a:prstGeom prst="rect">
            <a:avLst/>
          </a:prstGeom>
        </p:spPr>
      </p:pic>
      <p:sp>
        <p:nvSpPr>
          <p:cNvPr id="8" name="Pavadinimas 1">
            <a:extLst>
              <a:ext uri="{FF2B5EF4-FFF2-40B4-BE49-F238E27FC236}">
                <a16:creationId xmlns:a16="http://schemas.microsoft.com/office/drawing/2014/main" id="{04237327-7AA4-4542-BC48-F4D53B1318E0}"/>
              </a:ext>
            </a:extLst>
          </p:cNvPr>
          <p:cNvSpPr txBox="1">
            <a:spLocks/>
          </p:cNvSpPr>
          <p:nvPr/>
        </p:nvSpPr>
        <p:spPr>
          <a:xfrm>
            <a:off x="249351" y="2400808"/>
            <a:ext cx="10879747" cy="792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400" b="1" dirty="0">
                <a:latin typeface="Times New Roman" panose="02020603050405020304" pitchFamily="18" charset="0"/>
                <a:cs typeface="Times New Roman" panose="02020603050405020304" pitchFamily="18" charset="0"/>
              </a:rPr>
              <a:t>Paraiškos </a:t>
            </a:r>
          </a:p>
          <a:p>
            <a:r>
              <a:rPr lang="lt-LT" sz="2400" b="1" dirty="0">
                <a:latin typeface="Times New Roman" panose="02020603050405020304" pitchFamily="18" charset="0"/>
                <a:cs typeface="Times New Roman" panose="02020603050405020304" pitchFamily="18" charset="0"/>
              </a:rPr>
              <a:t> pildymas</a:t>
            </a:r>
            <a:endParaRPr lang="lt-LT" sz="2400" dirty="0"/>
          </a:p>
        </p:txBody>
      </p:sp>
      <p:sp>
        <p:nvSpPr>
          <p:cNvPr id="11" name="Pavadinimas 10">
            <a:extLst>
              <a:ext uri="{FF2B5EF4-FFF2-40B4-BE49-F238E27FC236}">
                <a16:creationId xmlns:a16="http://schemas.microsoft.com/office/drawing/2014/main" id="{9D30D94E-A10E-42C2-93F8-0DD14BD8EC78}"/>
              </a:ext>
            </a:extLst>
          </p:cNvPr>
          <p:cNvSpPr>
            <a:spLocks noGrp="1"/>
          </p:cNvSpPr>
          <p:nvPr>
            <p:ph type="title"/>
          </p:nvPr>
        </p:nvSpPr>
        <p:spPr>
          <a:xfrm>
            <a:off x="0" y="1075245"/>
            <a:ext cx="2659144" cy="1325563"/>
          </a:xfrm>
        </p:spPr>
        <p:txBody>
          <a:bodyPr/>
          <a:lstStyle/>
          <a:p>
            <a:br>
              <a:rPr lang="lt-LT" dirty="0"/>
            </a:br>
            <a:endParaRPr lang="lt-LT" dirty="0"/>
          </a:p>
        </p:txBody>
      </p:sp>
      <p:pic>
        <p:nvPicPr>
          <p:cNvPr id="2" name="Paveikslėlis 1">
            <a:extLst>
              <a:ext uri="{FF2B5EF4-FFF2-40B4-BE49-F238E27FC236}">
                <a16:creationId xmlns:a16="http://schemas.microsoft.com/office/drawing/2014/main" id="{A95EE4AC-A933-4BA5-AE3B-FBBAC4FCE98B}"/>
              </a:ext>
            </a:extLst>
          </p:cNvPr>
          <p:cNvPicPr>
            <a:picLocks noChangeAspect="1"/>
          </p:cNvPicPr>
          <p:nvPr/>
        </p:nvPicPr>
        <p:blipFill>
          <a:blip r:embed="rId3"/>
          <a:stretch>
            <a:fillRect/>
          </a:stretch>
        </p:blipFill>
        <p:spPr>
          <a:xfrm>
            <a:off x="2626226" y="0"/>
            <a:ext cx="7481869" cy="6858000"/>
          </a:xfrm>
          <a:prstGeom prst="rect">
            <a:avLst/>
          </a:prstGeom>
        </p:spPr>
      </p:pic>
    </p:spTree>
    <p:extLst>
      <p:ext uri="{BB962C8B-B14F-4D97-AF65-F5344CB8AC3E}">
        <p14:creationId xmlns:p14="http://schemas.microsoft.com/office/powerpoint/2010/main" val="327971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2"/>
          <a:stretch>
            <a:fillRect/>
          </a:stretch>
        </p:blipFill>
        <p:spPr>
          <a:xfrm>
            <a:off x="0" y="16936"/>
            <a:ext cx="798645" cy="792549"/>
          </a:xfrm>
          <a:prstGeom prst="rect">
            <a:avLst/>
          </a:prstGeom>
        </p:spPr>
      </p:pic>
      <p:sp>
        <p:nvSpPr>
          <p:cNvPr id="11" name="Pavadinimas 10">
            <a:extLst>
              <a:ext uri="{FF2B5EF4-FFF2-40B4-BE49-F238E27FC236}">
                <a16:creationId xmlns:a16="http://schemas.microsoft.com/office/drawing/2014/main" id="{9D30D94E-A10E-42C2-93F8-0DD14BD8EC78}"/>
              </a:ext>
            </a:extLst>
          </p:cNvPr>
          <p:cNvSpPr>
            <a:spLocks noGrp="1"/>
          </p:cNvSpPr>
          <p:nvPr>
            <p:ph type="title"/>
          </p:nvPr>
        </p:nvSpPr>
        <p:spPr>
          <a:xfrm>
            <a:off x="0" y="1075245"/>
            <a:ext cx="2659144" cy="1325563"/>
          </a:xfrm>
        </p:spPr>
        <p:txBody>
          <a:bodyPr/>
          <a:lstStyle/>
          <a:p>
            <a:br>
              <a:rPr lang="lt-LT" dirty="0"/>
            </a:br>
            <a:endParaRPr lang="lt-LT" dirty="0"/>
          </a:p>
        </p:txBody>
      </p:sp>
      <p:pic>
        <p:nvPicPr>
          <p:cNvPr id="4" name="Paveikslėlis 3">
            <a:extLst>
              <a:ext uri="{FF2B5EF4-FFF2-40B4-BE49-F238E27FC236}">
                <a16:creationId xmlns:a16="http://schemas.microsoft.com/office/drawing/2014/main" id="{22BB7645-22ED-45F2-B3C0-4323048FA28A}"/>
              </a:ext>
            </a:extLst>
          </p:cNvPr>
          <p:cNvPicPr>
            <a:picLocks noChangeAspect="1"/>
          </p:cNvPicPr>
          <p:nvPr/>
        </p:nvPicPr>
        <p:blipFill>
          <a:blip r:embed="rId3"/>
          <a:stretch>
            <a:fillRect/>
          </a:stretch>
        </p:blipFill>
        <p:spPr>
          <a:xfrm>
            <a:off x="2112199" y="0"/>
            <a:ext cx="7569129" cy="6858000"/>
          </a:xfrm>
          <a:prstGeom prst="rect">
            <a:avLst/>
          </a:prstGeom>
        </p:spPr>
      </p:pic>
    </p:spTree>
    <p:extLst>
      <p:ext uri="{BB962C8B-B14F-4D97-AF65-F5344CB8AC3E}">
        <p14:creationId xmlns:p14="http://schemas.microsoft.com/office/powerpoint/2010/main" val="896461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AA51F70-FFA1-4F79-9906-1C3ECFDDB899}"/>
              </a:ext>
            </a:extLst>
          </p:cNvPr>
          <p:cNvSpPr>
            <a:spLocks noGrp="1"/>
          </p:cNvSpPr>
          <p:nvPr>
            <p:ph type="title"/>
          </p:nvPr>
        </p:nvSpPr>
        <p:spPr/>
        <p:txBody>
          <a:bodyPr/>
          <a:lstStyle/>
          <a:p>
            <a:endParaRPr lang="lt-LT"/>
          </a:p>
        </p:txBody>
      </p:sp>
      <p:sp>
        <p:nvSpPr>
          <p:cNvPr id="3" name="Turinio vietos rezervavimo ženklas 2">
            <a:extLst>
              <a:ext uri="{FF2B5EF4-FFF2-40B4-BE49-F238E27FC236}">
                <a16:creationId xmlns:a16="http://schemas.microsoft.com/office/drawing/2014/main" id="{989A1069-CFCB-46A7-AE08-C16502AD0B2C}"/>
              </a:ext>
            </a:extLst>
          </p:cNvPr>
          <p:cNvSpPr>
            <a:spLocks noGrp="1"/>
          </p:cNvSpPr>
          <p:nvPr>
            <p:ph idx="1"/>
          </p:nvPr>
        </p:nvSpPr>
        <p:spPr>
          <a:xfrm>
            <a:off x="722243" y="5774635"/>
            <a:ext cx="10892550" cy="718240"/>
          </a:xfrm>
        </p:spPr>
        <p:txBody>
          <a:bodyPr>
            <a:normAutofit/>
          </a:bodyPr>
          <a:lstStyle/>
          <a:p>
            <a:pPr marL="0" indent="0">
              <a:buNone/>
            </a:pPr>
            <a:r>
              <a:rPr lang="lt-LT" sz="1600" dirty="0">
                <a:highlight>
                  <a:srgbClr val="FFFF00"/>
                </a:highlight>
                <a:latin typeface="Times New Roman" panose="02020603050405020304" pitchFamily="18" charset="0"/>
                <a:cs typeface="Times New Roman" panose="02020603050405020304" pitchFamily="18" charset="0"/>
              </a:rPr>
              <a:t>Subsidija</a:t>
            </a:r>
            <a:r>
              <a:rPr lang="lt-LT" sz="1600" dirty="0">
                <a:latin typeface="Times New Roman" panose="02020603050405020304" pitchFamily="18" charset="0"/>
                <a:cs typeface="Times New Roman" panose="02020603050405020304" pitchFamily="18" charset="0"/>
              </a:rPr>
              <a:t> – paramos suma, kuri įrašyta Paraiškoje.</a:t>
            </a:r>
          </a:p>
        </p:txBody>
      </p:sp>
      <p:pic>
        <p:nvPicPr>
          <p:cNvPr id="4" name="Paveikslėlis 3">
            <a:extLst>
              <a:ext uri="{FF2B5EF4-FFF2-40B4-BE49-F238E27FC236}">
                <a16:creationId xmlns:a16="http://schemas.microsoft.com/office/drawing/2014/main" id="{DFCD5CED-DF46-44F8-8B0E-7F1BCA0A6C53}"/>
              </a:ext>
            </a:extLst>
          </p:cNvPr>
          <p:cNvPicPr>
            <a:picLocks noChangeAspect="1"/>
          </p:cNvPicPr>
          <p:nvPr/>
        </p:nvPicPr>
        <p:blipFill>
          <a:blip r:embed="rId2"/>
          <a:stretch>
            <a:fillRect/>
          </a:stretch>
        </p:blipFill>
        <p:spPr>
          <a:xfrm>
            <a:off x="577207" y="306839"/>
            <a:ext cx="10892550" cy="5467795"/>
          </a:xfrm>
          <a:prstGeom prst="rect">
            <a:avLst/>
          </a:prstGeom>
        </p:spPr>
      </p:pic>
    </p:spTree>
    <p:extLst>
      <p:ext uri="{BB962C8B-B14F-4D97-AF65-F5344CB8AC3E}">
        <p14:creationId xmlns:p14="http://schemas.microsoft.com/office/powerpoint/2010/main" val="1421686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B7DB0E5-20D5-466F-8D21-C10660E3DA10}"/>
              </a:ext>
            </a:extLst>
          </p:cNvPr>
          <p:cNvSpPr>
            <a:spLocks noGrp="1"/>
          </p:cNvSpPr>
          <p:nvPr>
            <p:ph type="title"/>
          </p:nvPr>
        </p:nvSpPr>
        <p:spPr/>
        <p:txBody>
          <a:bodyPr/>
          <a:lstStyle/>
          <a:p>
            <a:r>
              <a:rPr lang="lt-LT" u="sng" dirty="0">
                <a:latin typeface="Times New Roman" panose="02020603050405020304" pitchFamily="18" charset="0"/>
                <a:cs typeface="Times New Roman" panose="02020603050405020304" pitchFamily="18" charset="0"/>
                <a:hlinkClick r:id="rId2"/>
              </a:rPr>
              <a:t>Smulkiojo ir vidutinio verslo subjekto statuso elektroninė deklaracijos forma</a:t>
            </a:r>
            <a:endParaRPr lang="lt-LT" u="sng" dirty="0">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A7741E3D-86A1-4384-9DAD-6B24B052BD83}"/>
              </a:ext>
            </a:extLst>
          </p:cNvPr>
          <p:cNvSpPr>
            <a:spLocks noGrp="1"/>
          </p:cNvSpPr>
          <p:nvPr>
            <p:ph idx="1"/>
          </p:nvPr>
        </p:nvSpPr>
        <p:spPr>
          <a:xfrm>
            <a:off x="838200" y="5476461"/>
            <a:ext cx="10515600" cy="700502"/>
          </a:xfrm>
        </p:spPr>
        <p:txBody>
          <a:bodyPr>
            <a:normAutofit fontScale="92500" lnSpcReduction="20000"/>
          </a:bodyPr>
          <a:lstStyle/>
          <a:p>
            <a:pPr marL="0" indent="0">
              <a:buNone/>
            </a:pPr>
            <a:r>
              <a:rPr lang="lt-LT" dirty="0">
                <a:hlinkClick r:id="rId3"/>
              </a:rPr>
              <a:t>https://eimin.lrv.lt/lt/veiklos-sritys/verslo-aplinka/smulkiojo-ir-vidutinio-verslo-politika/statuso-deklaravimas-aktualus-dokumentai/</a:t>
            </a:r>
            <a:endParaRPr lang="lt-LT" dirty="0"/>
          </a:p>
          <a:p>
            <a:endParaRPr lang="lt-LT" dirty="0"/>
          </a:p>
        </p:txBody>
      </p:sp>
      <p:pic>
        <p:nvPicPr>
          <p:cNvPr id="4" name="Paveikslėlis 3">
            <a:extLst>
              <a:ext uri="{FF2B5EF4-FFF2-40B4-BE49-F238E27FC236}">
                <a16:creationId xmlns:a16="http://schemas.microsoft.com/office/drawing/2014/main" id="{B0717590-DA0F-4429-A943-2CA6CE496753}"/>
              </a:ext>
            </a:extLst>
          </p:cNvPr>
          <p:cNvPicPr>
            <a:picLocks noChangeAspect="1"/>
          </p:cNvPicPr>
          <p:nvPr/>
        </p:nvPicPr>
        <p:blipFill>
          <a:blip r:embed="rId4"/>
          <a:stretch>
            <a:fillRect/>
          </a:stretch>
        </p:blipFill>
        <p:spPr>
          <a:xfrm>
            <a:off x="410817" y="1690688"/>
            <a:ext cx="11217965" cy="4840984"/>
          </a:xfrm>
          <a:prstGeom prst="rect">
            <a:avLst/>
          </a:prstGeom>
        </p:spPr>
      </p:pic>
    </p:spTree>
    <p:extLst>
      <p:ext uri="{BB962C8B-B14F-4D97-AF65-F5344CB8AC3E}">
        <p14:creationId xmlns:p14="http://schemas.microsoft.com/office/powerpoint/2010/main" val="425177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C51E0323-E822-45FB-B6E0-BC5571062A65}"/>
              </a:ext>
            </a:extLst>
          </p:cNvPr>
          <p:cNvPicPr>
            <a:picLocks noChangeAspect="1"/>
          </p:cNvPicPr>
          <p:nvPr/>
        </p:nvPicPr>
        <p:blipFill>
          <a:blip r:embed="rId2"/>
          <a:stretch>
            <a:fillRect/>
          </a:stretch>
        </p:blipFill>
        <p:spPr>
          <a:xfrm>
            <a:off x="1034453" y="5407161"/>
            <a:ext cx="11198321" cy="1450840"/>
          </a:xfrm>
          <a:prstGeom prst="rect">
            <a:avLst/>
          </a:prstGeom>
        </p:spPr>
      </p:pic>
      <p:sp>
        <p:nvSpPr>
          <p:cNvPr id="2" name="Pavadinimas 1">
            <a:extLst>
              <a:ext uri="{FF2B5EF4-FFF2-40B4-BE49-F238E27FC236}">
                <a16:creationId xmlns:a16="http://schemas.microsoft.com/office/drawing/2014/main" id="{A26AEFA4-F210-8CF2-52C9-9D6102815A93}"/>
              </a:ext>
            </a:extLst>
          </p:cNvPr>
          <p:cNvSpPr>
            <a:spLocks noGrp="1"/>
          </p:cNvSpPr>
          <p:nvPr>
            <p:ph type="ctrTitle"/>
          </p:nvPr>
        </p:nvSpPr>
        <p:spPr>
          <a:xfrm>
            <a:off x="1197934" y="482009"/>
            <a:ext cx="10585979" cy="404364"/>
          </a:xfrm>
        </p:spPr>
        <p:txBody>
          <a:bodyPr>
            <a:normAutofit fontScale="90000"/>
          </a:bodyPr>
          <a:lstStyle/>
          <a:p>
            <a:pPr algn="l"/>
            <a:r>
              <a:rPr lang="lt-LT" sz="3200" b="1" dirty="0">
                <a:latin typeface="Times New Roman" panose="02020603050405020304" pitchFamily="18" charset="0"/>
                <a:cs typeface="Times New Roman" panose="02020603050405020304" pitchFamily="18" charset="0"/>
              </a:rPr>
              <a:t>Renginio programa: </a:t>
            </a:r>
            <a:br>
              <a:rPr lang="lt-LT" sz="3200" b="1" dirty="0">
                <a:latin typeface="Times New Roman" panose="02020603050405020304" pitchFamily="18" charset="0"/>
                <a:cs typeface="Times New Roman" panose="02020603050405020304" pitchFamily="18" charset="0"/>
              </a:rPr>
            </a:br>
            <a:endParaRPr lang="lt-LT" sz="3200" b="1" dirty="0">
              <a:solidFill>
                <a:srgbClr val="FFC000"/>
              </a:solidFill>
            </a:endParaRPr>
          </a:p>
        </p:txBody>
      </p:sp>
      <p:sp>
        <p:nvSpPr>
          <p:cNvPr id="4" name="Stačiakampis 3">
            <a:extLst>
              <a:ext uri="{FF2B5EF4-FFF2-40B4-BE49-F238E27FC236}">
                <a16:creationId xmlns:a16="http://schemas.microsoft.com/office/drawing/2014/main" id="{830EA906-70CD-F8D3-598C-0A04598ADD96}"/>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5" name="Paveikslėlis 4">
            <a:extLst>
              <a:ext uri="{FF2B5EF4-FFF2-40B4-BE49-F238E27FC236}">
                <a16:creationId xmlns:a16="http://schemas.microsoft.com/office/drawing/2014/main" id="{38E7FD60-35BB-8D0C-CADB-BE27F576B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sp>
        <p:nvSpPr>
          <p:cNvPr id="10" name="Stačiakampis 9">
            <a:extLst>
              <a:ext uri="{FF2B5EF4-FFF2-40B4-BE49-F238E27FC236}">
                <a16:creationId xmlns:a16="http://schemas.microsoft.com/office/drawing/2014/main" id="{16B75A36-04D7-4139-9650-CA2148222F7E}"/>
              </a:ext>
            </a:extLst>
          </p:cNvPr>
          <p:cNvSpPr/>
          <p:nvPr/>
        </p:nvSpPr>
        <p:spPr>
          <a:xfrm>
            <a:off x="1034453" y="574705"/>
            <a:ext cx="11015780" cy="5262979"/>
          </a:xfrm>
          <a:prstGeom prst="rect">
            <a:avLst/>
          </a:prstGeom>
        </p:spPr>
        <p:txBody>
          <a:bodyPr wrap="square">
            <a:spAutoFit/>
          </a:bodyPr>
          <a:lstStyle/>
          <a:p>
            <a:r>
              <a:rPr lang="lt-LT" sz="2400" dirty="0">
                <a:latin typeface="Times New Roman" panose="02020603050405020304" pitchFamily="18" charset="0"/>
                <a:cs typeface="Times New Roman" panose="02020603050405020304" pitchFamily="18" charset="0"/>
              </a:rPr>
              <a:t>10.00 – 10.05  Sveikinimo žodis. Justinas Švėgžda, Šiaulių miesto savivaldybės vicemeras. </a:t>
            </a:r>
          </a:p>
          <a:p>
            <a:r>
              <a:rPr lang="lt-LT" sz="2400" dirty="0">
                <a:latin typeface="Times New Roman" panose="02020603050405020304" pitchFamily="18" charset="0"/>
                <a:cs typeface="Times New Roman" panose="02020603050405020304" pitchFamily="18" charset="0"/>
              </a:rPr>
              <a:t>10:05 – 10.25 ILTE finansiniai sprendimai verslui. Jolita </a:t>
            </a:r>
            <a:r>
              <a:rPr lang="lt-LT" sz="2400" dirty="0" err="1">
                <a:latin typeface="Times New Roman" panose="02020603050405020304" pitchFamily="18" charset="0"/>
                <a:cs typeface="Times New Roman" panose="02020603050405020304" pitchFamily="18" charset="0"/>
              </a:rPr>
              <a:t>Rėkutė</a:t>
            </a:r>
            <a:r>
              <a:rPr lang="lt-LT" sz="2400" dirty="0">
                <a:latin typeface="Times New Roman" panose="02020603050405020304" pitchFamily="18" charset="0"/>
                <a:cs typeface="Times New Roman" panose="02020603050405020304" pitchFamily="18" charset="0"/>
              </a:rPr>
              <a:t>, Nacionalinio plėtros banko ILTE Smulkių ir vidutinių verslo klientų departamento direktorė.</a:t>
            </a:r>
          </a:p>
          <a:p>
            <a:r>
              <a:rPr lang="lt-LT" sz="2400" dirty="0">
                <a:latin typeface="Times New Roman" panose="02020603050405020304" pitchFamily="18" charset="0"/>
                <a:cs typeface="Times New Roman" panose="02020603050405020304" pitchFamily="18" charset="0"/>
              </a:rPr>
              <a:t>10:25 – 10.35  Galimybių platforma verslo augimui. Aistė Čepaitienė, Šiaulių prekybos, pramonės ir amatų rūmų Kompetencijų plėtros ir informacijos ekspertė. </a:t>
            </a:r>
          </a:p>
          <a:p>
            <a:r>
              <a:rPr lang="lt-LT" sz="2400" dirty="0">
                <a:latin typeface="Times New Roman" panose="02020603050405020304" pitchFamily="18" charset="0"/>
                <a:cs typeface="Times New Roman" panose="02020603050405020304" pitchFamily="18" charset="0"/>
              </a:rPr>
              <a:t>10:35 – 10.50 Spiečiuje verslas auga greičiau. Egidija Žiedaitė, Inovacijų agentūros Regioninės transformacijos projektų vadovė. </a:t>
            </a:r>
          </a:p>
          <a:p>
            <a:r>
              <a:rPr lang="lt-LT" sz="2400" dirty="0">
                <a:latin typeface="Times New Roman" panose="02020603050405020304" pitchFamily="18" charset="0"/>
                <a:cs typeface="Times New Roman" panose="02020603050405020304" pitchFamily="18" charset="0"/>
              </a:rPr>
              <a:t>10:50 – 11.05 Geroji patirtis – „</a:t>
            </a:r>
            <a:r>
              <a:rPr lang="lt-LT" sz="2400" dirty="0" err="1">
                <a:latin typeface="Times New Roman" panose="02020603050405020304" pitchFamily="18" charset="0"/>
                <a:cs typeface="Times New Roman" panose="02020603050405020304" pitchFamily="18" charset="0"/>
              </a:rPr>
              <a:t>Kineziklinika</a:t>
            </a:r>
            <a:r>
              <a:rPr lang="lt-LT" sz="2400" dirty="0">
                <a:latin typeface="Times New Roman" panose="02020603050405020304" pitchFamily="18" charset="0"/>
                <a:cs typeface="Times New Roman" panose="02020603050405020304" pitchFamily="18" charset="0"/>
              </a:rPr>
              <a:t>, UAB“. Dr. Vaida </a:t>
            </a:r>
            <a:r>
              <a:rPr lang="lt-LT" sz="2400" dirty="0" err="1">
                <a:latin typeface="Times New Roman" panose="02020603050405020304" pitchFamily="18" charset="0"/>
                <a:cs typeface="Times New Roman" panose="02020603050405020304" pitchFamily="18" charset="0"/>
              </a:rPr>
              <a:t>Aleknavičiūtė-Ablonskė</a:t>
            </a:r>
            <a:r>
              <a:rPr lang="lt-LT" sz="2400" dirty="0">
                <a:latin typeface="Times New Roman" panose="02020603050405020304" pitchFamily="18" charset="0"/>
                <a:cs typeface="Times New Roman" panose="02020603050405020304" pitchFamily="18" charset="0"/>
              </a:rPr>
              <a:t>, </a:t>
            </a:r>
            <a:r>
              <a:rPr lang="lt-LT" sz="2400" dirty="0" err="1">
                <a:latin typeface="Times New Roman" panose="02020603050405020304" pitchFamily="18" charset="0"/>
                <a:cs typeface="Times New Roman" panose="02020603050405020304" pitchFamily="18" charset="0"/>
              </a:rPr>
              <a:t>Kineziklinika</a:t>
            </a:r>
            <a:r>
              <a:rPr lang="lt-LT" sz="2400" dirty="0">
                <a:latin typeface="Times New Roman" panose="02020603050405020304" pitchFamily="18" charset="0"/>
                <a:cs typeface="Times New Roman" panose="02020603050405020304" pitchFamily="18" charset="0"/>
              </a:rPr>
              <a:t>, UAB  direktorė. Inovatyvaus verslo projekto konkurso laimėtoja.  </a:t>
            </a:r>
          </a:p>
          <a:p>
            <a:r>
              <a:rPr lang="lt-LT" sz="2400" dirty="0">
                <a:latin typeface="Times New Roman" panose="02020603050405020304" pitchFamily="18" charset="0"/>
                <a:cs typeface="Times New Roman" panose="02020603050405020304" pitchFamily="18" charset="0"/>
              </a:rPr>
              <a:t>11.05 – 10.20 Verslo paramos galimybės Šiaulių mieste. Dr. Jūratė Marcišauskienė, Šiaulių miesto savivaldybės administracijos Ekonomikos skyriaus vyr. specialistė. </a:t>
            </a:r>
          </a:p>
          <a:p>
            <a:r>
              <a:rPr lang="lt-LT" sz="2400" dirty="0">
                <a:latin typeface="Times New Roman" panose="02020603050405020304" pitchFamily="18" charset="0"/>
                <a:cs typeface="Times New Roman" panose="02020603050405020304" pitchFamily="18" charset="0"/>
              </a:rPr>
              <a:t>11.20 – 11:40 Klausimai, diskusija.</a:t>
            </a:r>
          </a:p>
        </p:txBody>
      </p:sp>
    </p:spTree>
    <p:extLst>
      <p:ext uri="{BB962C8B-B14F-4D97-AF65-F5344CB8AC3E}">
        <p14:creationId xmlns:p14="http://schemas.microsoft.com/office/powerpoint/2010/main" val="3778931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inis pavadinimas 2">
            <a:extLst>
              <a:ext uri="{FF2B5EF4-FFF2-40B4-BE49-F238E27FC236}">
                <a16:creationId xmlns:a16="http://schemas.microsoft.com/office/drawing/2014/main" id="{F40E425A-1B19-3939-2ECC-4BF72E56F774}"/>
              </a:ext>
            </a:extLst>
          </p:cNvPr>
          <p:cNvSpPr>
            <a:spLocks noGrp="1"/>
          </p:cNvSpPr>
          <p:nvPr>
            <p:ph type="subTitle" idx="1"/>
          </p:nvPr>
        </p:nvSpPr>
        <p:spPr>
          <a:xfrm>
            <a:off x="1254368" y="964486"/>
            <a:ext cx="10235268" cy="4097708"/>
          </a:xfrm>
        </p:spPr>
        <p:txBody>
          <a:bodyPr>
            <a:normAutofit/>
          </a:bodyPr>
          <a:lstStyle/>
          <a:p>
            <a:endParaRPr lang="lt-LT" b="1" dirty="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Paraiškas galima pateikti atvykus į </a:t>
            </a:r>
            <a:r>
              <a:rPr lang="lt-LT" u="sng" dirty="0">
                <a:latin typeface="Times New Roman" panose="02020603050405020304" pitchFamily="18" charset="0"/>
                <a:cs typeface="Times New Roman" panose="02020603050405020304" pitchFamily="18" charset="0"/>
                <a:hlinkClick r:id="rId3"/>
              </a:rPr>
              <a:t>Savivaldybės priimamąjį</a:t>
            </a:r>
            <a:r>
              <a:rPr lang="lt-LT" dirty="0">
                <a:latin typeface="Times New Roman" panose="02020603050405020304" pitchFamily="18" charset="0"/>
                <a:cs typeface="Times New Roman" panose="02020603050405020304" pitchFamily="18" charset="0"/>
              </a:rPr>
              <a:t>, adresu Vasario 16 – </a:t>
            </a:r>
            <a:r>
              <a:rPr lang="lt-LT" dirty="0" err="1">
                <a:latin typeface="Times New Roman" panose="02020603050405020304" pitchFamily="18" charset="0"/>
                <a:cs typeface="Times New Roman" panose="02020603050405020304" pitchFamily="18" charset="0"/>
              </a:rPr>
              <a:t>osios</a:t>
            </a:r>
            <a:r>
              <a:rPr lang="lt-LT" dirty="0">
                <a:latin typeface="Times New Roman" panose="02020603050405020304" pitchFamily="18" charset="0"/>
                <a:cs typeface="Times New Roman" panose="02020603050405020304" pitchFamily="18" charset="0"/>
              </a:rPr>
              <a:t> g. 62 (6 langelis), siųsti per E. pristatymas, el. paštu </a:t>
            </a:r>
            <a:r>
              <a:rPr lang="lt-LT" u="sng" dirty="0" err="1">
                <a:latin typeface="Times New Roman" panose="02020603050405020304" pitchFamily="18" charset="0"/>
                <a:cs typeface="Times New Roman" panose="02020603050405020304" pitchFamily="18" charset="0"/>
                <a:hlinkClick r:id="rId4"/>
              </a:rPr>
              <a:t>info@siauliai.lt</a:t>
            </a:r>
            <a:r>
              <a:rPr lang="lt-LT" dirty="0">
                <a:latin typeface="Times New Roman" panose="02020603050405020304" pitchFamily="18" charset="0"/>
                <a:cs typeface="Times New Roman" panose="02020603050405020304" pitchFamily="18" charset="0"/>
              </a:rPr>
              <a:t> arba pateikti per šiauliečių savitarnos svetainę </a:t>
            </a:r>
            <a:r>
              <a:rPr lang="lt-LT" u="sng" dirty="0">
                <a:latin typeface="Times New Roman" panose="02020603050405020304" pitchFamily="18" charset="0"/>
                <a:cs typeface="Times New Roman" panose="02020603050405020304" pitchFamily="18" charset="0"/>
                <a:hlinkClick r:id="rId5"/>
              </a:rPr>
              <a:t>https://mano.siauliai.lt/login</a:t>
            </a:r>
            <a:endParaRPr lang="lt-LT" dirty="0">
              <a:latin typeface="Times New Roman" panose="02020603050405020304" pitchFamily="18" charset="0"/>
              <a:cs typeface="Times New Roman" panose="02020603050405020304" pitchFamily="18" charset="0"/>
            </a:endParaRPr>
          </a:p>
          <a:p>
            <a:pPr algn="l"/>
            <a:endParaRPr lang="lt-LT" b="1" dirty="0">
              <a:latin typeface="Times New Roman" panose="02020603050405020304" pitchFamily="18" charset="0"/>
              <a:cs typeface="Times New Roman" panose="02020603050405020304" pitchFamily="18" charset="0"/>
            </a:endParaRPr>
          </a:p>
          <a:p>
            <a:pPr algn="l"/>
            <a:r>
              <a:rPr lang="lt-LT" b="1" dirty="0">
                <a:latin typeface="Times New Roman" panose="02020603050405020304" pitchFamily="18" charset="0"/>
                <a:cs typeface="Times New Roman" panose="02020603050405020304" pitchFamily="18" charset="0"/>
              </a:rPr>
              <a:t>Daugiau informacijos:</a:t>
            </a:r>
          </a:p>
          <a:p>
            <a:pPr marL="342900" indent="-342900" algn="l">
              <a:buFont typeface="Arial" panose="020B0604020202020204" pitchFamily="34" charset="0"/>
              <a:buChar char="•"/>
            </a:pPr>
            <a:r>
              <a:rPr lang="lt-LT" dirty="0">
                <a:latin typeface="Times New Roman" panose="02020603050405020304" pitchFamily="18" charset="0"/>
                <a:cs typeface="Times New Roman" panose="02020603050405020304" pitchFamily="18" charset="0"/>
                <a:hlinkClick r:id="rId6"/>
              </a:rPr>
              <a:t>https://www.siauliai.lt/list/view/parama-verslui</a:t>
            </a:r>
            <a:endParaRPr lang="lt-LT" b="1"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Ekonomikos skyriaus vyr. specialistė Jūratė Marcišauskienė, </a:t>
            </a:r>
          </a:p>
          <a:p>
            <a:pPr algn="l"/>
            <a:r>
              <a:rPr lang="lt-LT" dirty="0">
                <a:latin typeface="Times New Roman" panose="02020603050405020304" pitchFamily="18" charset="0"/>
                <a:cs typeface="Times New Roman" panose="02020603050405020304" pitchFamily="18" charset="0"/>
              </a:rPr>
              <a:t>tel. +370 41 596 277, el. p. </a:t>
            </a:r>
            <a:r>
              <a:rPr lang="lt-LT" dirty="0" err="1">
                <a:latin typeface="Times New Roman" panose="02020603050405020304" pitchFamily="18" charset="0"/>
                <a:cs typeface="Times New Roman" panose="02020603050405020304" pitchFamily="18" charset="0"/>
              </a:rPr>
              <a:t>jurate.marcisauskiene@siauliai.lt</a:t>
            </a:r>
            <a:endParaRPr lang="lt-LT" dirty="0">
              <a:latin typeface="Times New Roman" panose="02020603050405020304" pitchFamily="18" charset="0"/>
              <a:cs typeface="Times New Roman" panose="02020603050405020304" pitchFamily="18" charset="0"/>
            </a:endParaRPr>
          </a:p>
          <a:p>
            <a:endParaRPr lang="lt-LT" dirty="0"/>
          </a:p>
          <a:p>
            <a:endParaRPr lang="lt-LT" dirty="0"/>
          </a:p>
          <a:p>
            <a:endParaRPr lang="lt-LT" dirty="0"/>
          </a:p>
          <a:p>
            <a:endParaRPr lang="lt-LT" dirty="0"/>
          </a:p>
          <a:p>
            <a:endParaRPr lang="lt-LT" dirty="0"/>
          </a:p>
        </p:txBody>
      </p:sp>
      <p:sp>
        <p:nvSpPr>
          <p:cNvPr id="4" name="Stačiakampis 3">
            <a:extLst>
              <a:ext uri="{FF2B5EF4-FFF2-40B4-BE49-F238E27FC236}">
                <a16:creationId xmlns:a16="http://schemas.microsoft.com/office/drawing/2014/main" id="{830EA906-70CD-F8D3-598C-0A04598ADD96}"/>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a:extLst>
              <a:ext uri="{FF2B5EF4-FFF2-40B4-BE49-F238E27FC236}">
                <a16:creationId xmlns:a16="http://schemas.microsoft.com/office/drawing/2014/main" id="{38E7FD60-35BB-8D0C-CADB-BE27F576BE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pic>
        <p:nvPicPr>
          <p:cNvPr id="8" name="Paveikslėlis 7">
            <a:extLst>
              <a:ext uri="{FF2B5EF4-FFF2-40B4-BE49-F238E27FC236}">
                <a16:creationId xmlns:a16="http://schemas.microsoft.com/office/drawing/2014/main" id="{EC610ACC-F9ED-4AD9-9D6D-D930CB572D08}"/>
              </a:ext>
            </a:extLst>
          </p:cNvPr>
          <p:cNvPicPr>
            <a:picLocks noChangeAspect="1"/>
          </p:cNvPicPr>
          <p:nvPr/>
        </p:nvPicPr>
        <p:blipFill>
          <a:blip r:embed="rId8"/>
          <a:stretch>
            <a:fillRect/>
          </a:stretch>
        </p:blipFill>
        <p:spPr>
          <a:xfrm>
            <a:off x="1020185" y="5178867"/>
            <a:ext cx="11071296" cy="1694835"/>
          </a:xfrm>
          <a:prstGeom prst="rect">
            <a:avLst/>
          </a:prstGeom>
        </p:spPr>
      </p:pic>
    </p:spTree>
    <p:extLst>
      <p:ext uri="{BB962C8B-B14F-4D97-AF65-F5344CB8AC3E}">
        <p14:creationId xmlns:p14="http://schemas.microsoft.com/office/powerpoint/2010/main" val="3323421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inis pavadinimas 2">
            <a:extLst>
              <a:ext uri="{FF2B5EF4-FFF2-40B4-BE49-F238E27FC236}">
                <a16:creationId xmlns:a16="http://schemas.microsoft.com/office/drawing/2014/main" id="{F40E425A-1B19-3939-2ECC-4BF72E56F774}"/>
              </a:ext>
            </a:extLst>
          </p:cNvPr>
          <p:cNvSpPr>
            <a:spLocks noGrp="1"/>
          </p:cNvSpPr>
          <p:nvPr>
            <p:ph type="subTitle" idx="1"/>
          </p:nvPr>
        </p:nvSpPr>
        <p:spPr>
          <a:xfrm>
            <a:off x="1254368" y="964486"/>
            <a:ext cx="10235268" cy="4097708"/>
          </a:xfrm>
        </p:spPr>
        <p:txBody>
          <a:bodyPr>
            <a:normAutofit/>
          </a:bodyPr>
          <a:lstStyle/>
          <a:p>
            <a:endParaRPr lang="lt-LT" b="1" dirty="0">
              <a:latin typeface="Times New Roman" panose="02020603050405020304" pitchFamily="18" charset="0"/>
              <a:cs typeface="Times New Roman" panose="02020603050405020304" pitchFamily="18" charset="0"/>
            </a:endParaRPr>
          </a:p>
          <a:p>
            <a:r>
              <a:rPr lang="lt-LT" sz="3200" dirty="0">
                <a:latin typeface="Times New Roman" panose="02020603050405020304" pitchFamily="18" charset="0"/>
                <a:cs typeface="Times New Roman" panose="02020603050405020304" pitchFamily="18" charset="0"/>
              </a:rPr>
              <a:t> </a:t>
            </a:r>
          </a:p>
          <a:p>
            <a:endParaRPr lang="lt-LT" sz="3200" dirty="0">
              <a:latin typeface="Times New Roman" panose="02020603050405020304" pitchFamily="18" charset="0"/>
              <a:cs typeface="Times New Roman" panose="02020603050405020304" pitchFamily="18" charset="0"/>
            </a:endParaRPr>
          </a:p>
          <a:p>
            <a:endParaRPr lang="lt-LT" sz="3200" dirty="0">
              <a:latin typeface="Times New Roman" panose="02020603050405020304" pitchFamily="18" charset="0"/>
              <a:cs typeface="Times New Roman" panose="02020603050405020304" pitchFamily="18" charset="0"/>
            </a:endParaRPr>
          </a:p>
          <a:p>
            <a:r>
              <a:rPr lang="lt-LT" sz="3200" dirty="0">
                <a:latin typeface="Times New Roman" panose="02020603050405020304" pitchFamily="18" charset="0"/>
                <a:cs typeface="Times New Roman" panose="02020603050405020304" pitchFamily="18" charset="0"/>
              </a:rPr>
              <a:t>Jūsų klausimai</a:t>
            </a:r>
          </a:p>
          <a:p>
            <a:endParaRPr lang="lt-LT" dirty="0"/>
          </a:p>
          <a:p>
            <a:endParaRPr lang="lt-LT" dirty="0"/>
          </a:p>
          <a:p>
            <a:endParaRPr lang="lt-LT" dirty="0"/>
          </a:p>
          <a:p>
            <a:endParaRPr lang="lt-LT" dirty="0"/>
          </a:p>
          <a:p>
            <a:endParaRPr lang="lt-LT" dirty="0"/>
          </a:p>
        </p:txBody>
      </p:sp>
      <p:sp>
        <p:nvSpPr>
          <p:cNvPr id="4" name="Stačiakampis 3">
            <a:extLst>
              <a:ext uri="{FF2B5EF4-FFF2-40B4-BE49-F238E27FC236}">
                <a16:creationId xmlns:a16="http://schemas.microsoft.com/office/drawing/2014/main" id="{830EA906-70CD-F8D3-598C-0A04598ADD96}"/>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a:extLst>
              <a:ext uri="{FF2B5EF4-FFF2-40B4-BE49-F238E27FC236}">
                <a16:creationId xmlns:a16="http://schemas.microsoft.com/office/drawing/2014/main" id="{38E7FD60-35BB-8D0C-CADB-BE27F576B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pic>
        <p:nvPicPr>
          <p:cNvPr id="8" name="Paveikslėlis 7">
            <a:extLst>
              <a:ext uri="{FF2B5EF4-FFF2-40B4-BE49-F238E27FC236}">
                <a16:creationId xmlns:a16="http://schemas.microsoft.com/office/drawing/2014/main" id="{EC610ACC-F9ED-4AD9-9D6D-D930CB572D08}"/>
              </a:ext>
            </a:extLst>
          </p:cNvPr>
          <p:cNvPicPr>
            <a:picLocks noChangeAspect="1"/>
          </p:cNvPicPr>
          <p:nvPr/>
        </p:nvPicPr>
        <p:blipFill>
          <a:blip r:embed="rId4"/>
          <a:stretch>
            <a:fillRect/>
          </a:stretch>
        </p:blipFill>
        <p:spPr>
          <a:xfrm>
            <a:off x="1020185" y="5178867"/>
            <a:ext cx="11071296" cy="1694835"/>
          </a:xfrm>
          <a:prstGeom prst="rect">
            <a:avLst/>
          </a:prstGeom>
        </p:spPr>
      </p:pic>
    </p:spTree>
    <p:extLst>
      <p:ext uri="{BB962C8B-B14F-4D97-AF65-F5344CB8AC3E}">
        <p14:creationId xmlns:p14="http://schemas.microsoft.com/office/powerpoint/2010/main" val="23454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a:extLst>
              <a:ext uri="{FF2B5EF4-FFF2-40B4-BE49-F238E27FC236}">
                <a16:creationId xmlns:a16="http://schemas.microsoft.com/office/drawing/2014/main" id="{49B6A2B0-1316-4438-C48F-B8973FEE7ACD}"/>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a:extLst>
              <a:ext uri="{FF2B5EF4-FFF2-40B4-BE49-F238E27FC236}">
                <a16:creationId xmlns:a16="http://schemas.microsoft.com/office/drawing/2014/main" id="{5736E102-4609-36A5-8BAE-AE27F444A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sp>
        <p:nvSpPr>
          <p:cNvPr id="3" name="Pavadinimas 1">
            <a:extLst>
              <a:ext uri="{FF2B5EF4-FFF2-40B4-BE49-F238E27FC236}">
                <a16:creationId xmlns:a16="http://schemas.microsoft.com/office/drawing/2014/main" id="{36E6547E-4DF8-755E-5678-2DDBACF6B933}"/>
              </a:ext>
            </a:extLst>
          </p:cNvPr>
          <p:cNvSpPr>
            <a:spLocks noGrp="1"/>
          </p:cNvSpPr>
          <p:nvPr>
            <p:ph type="title"/>
          </p:nvPr>
        </p:nvSpPr>
        <p:spPr>
          <a:xfrm>
            <a:off x="1120254" y="13481"/>
            <a:ext cx="11012192" cy="977276"/>
          </a:xfrm>
        </p:spPr>
        <p:txBody>
          <a:bodyPr>
            <a:normAutofit/>
          </a:bodyPr>
          <a:lstStyle/>
          <a:p>
            <a:r>
              <a:rPr lang="lt-LT" dirty="0">
                <a:latin typeface="Times New Roman" panose="02020603050405020304" pitchFamily="18" charset="0"/>
                <a:cs typeface="Times New Roman" panose="02020603050405020304" pitchFamily="18" charset="0"/>
                <a:hlinkClick r:id="rId3"/>
              </a:rPr>
              <a:t>Aukštos kvalifikacijos specialistų pritraukimas</a:t>
            </a:r>
            <a:endParaRPr lang="lt-LT" dirty="0">
              <a:latin typeface="Times New Roman" panose="02020603050405020304" pitchFamily="18" charset="0"/>
              <a:cs typeface="Times New Roman" panose="02020603050405020304" pitchFamily="18" charset="0"/>
            </a:endParaRPr>
          </a:p>
        </p:txBody>
      </p:sp>
      <p:sp>
        <p:nvSpPr>
          <p:cNvPr id="9" name="Turinio vietos rezervavimo ženklas 2">
            <a:extLst>
              <a:ext uri="{FF2B5EF4-FFF2-40B4-BE49-F238E27FC236}">
                <a16:creationId xmlns:a16="http://schemas.microsoft.com/office/drawing/2014/main" id="{AFD8155D-ABB1-D335-D574-8DA35798A5C5}"/>
              </a:ext>
            </a:extLst>
          </p:cNvPr>
          <p:cNvSpPr>
            <a:spLocks noGrp="1"/>
          </p:cNvSpPr>
          <p:nvPr>
            <p:ph sz="half" idx="1"/>
          </p:nvPr>
        </p:nvSpPr>
        <p:spPr>
          <a:xfrm>
            <a:off x="5497925" y="879631"/>
            <a:ext cx="6441723" cy="4033745"/>
          </a:xfrm>
        </p:spPr>
        <p:txBody>
          <a:bodyPr>
            <a:normAutofit/>
          </a:bodyPr>
          <a:lstStyle/>
          <a:p>
            <a:pPr>
              <a:buFont typeface="Courier New" panose="02070309020205020404" pitchFamily="49" charset="0"/>
              <a:buChar char="o"/>
            </a:pPr>
            <a:endParaRPr lang="lt-LT" sz="1400" dirty="0">
              <a:effectLst>
                <a:outerShdw sx="1000" sy="1000" algn="tl" rotWithShape="0">
                  <a:prstClr val="black"/>
                </a:outerShdw>
              </a:effectLst>
              <a:latin typeface="Times New Roman" panose="02020603050405020304" pitchFamily="18" charset="0"/>
              <a:cs typeface="Times New Roman" panose="02020603050405020304" pitchFamily="18" charset="0"/>
            </a:endParaRPr>
          </a:p>
          <a:p>
            <a:pPr marL="0" indent="0" algn="l">
              <a:buNone/>
            </a:pPr>
            <a:r>
              <a:rPr lang="lt-LT" sz="1800" b="0" i="0" dirty="0">
                <a:effectLst/>
                <a:latin typeface="Times New Roman" panose="02020603050405020304" pitchFamily="18" charset="0"/>
                <a:cs typeface="Times New Roman" panose="02020603050405020304" pitchFamily="18" charset="0"/>
              </a:rPr>
              <a:t>Šiaulių mieste veikiančios įmonės turi daugiau galimybių pritraukti reikiamą specialistą: Šiaulių miesto savivaldybė aukštos kvalifikacijos specialistams skiria </a:t>
            </a:r>
            <a:r>
              <a:rPr lang="lt-LT" sz="1800" b="1" i="0" dirty="0">
                <a:effectLst/>
                <a:latin typeface="Times New Roman" panose="02020603050405020304" pitchFamily="18" charset="0"/>
                <a:cs typeface="Times New Roman" panose="02020603050405020304" pitchFamily="18" charset="0"/>
              </a:rPr>
              <a:t>iki 7000 Eur</a:t>
            </a:r>
            <a:r>
              <a:rPr lang="lt-LT" sz="1800" b="0" i="0" dirty="0">
                <a:effectLst/>
                <a:latin typeface="Times New Roman" panose="02020603050405020304" pitchFamily="18" charset="0"/>
                <a:cs typeface="Times New Roman" panose="02020603050405020304" pitchFamily="18" charset="0"/>
              </a:rPr>
              <a:t> finansinę paramą.</a:t>
            </a:r>
          </a:p>
          <a:p>
            <a:pPr marL="0" indent="0" algn="l">
              <a:buNone/>
            </a:pPr>
            <a:r>
              <a:rPr lang="lt-LT" sz="1800" b="1" dirty="0">
                <a:latin typeface="Times New Roman" panose="02020603050405020304" pitchFamily="18" charset="0"/>
                <a:cs typeface="Times New Roman" panose="02020603050405020304" pitchFamily="18" charset="0"/>
              </a:rPr>
              <a:t>Pagrindiniai reikalavimai:</a:t>
            </a:r>
          </a:p>
          <a:p>
            <a:pPr algn="l">
              <a:buFont typeface="Courier New" panose="02070309020205020404" pitchFamily="49" charset="0"/>
              <a:buChar char="o"/>
            </a:pPr>
            <a:r>
              <a:rPr lang="lt-LT" sz="1800" dirty="0">
                <a:latin typeface="Times New Roman" panose="02020603050405020304" pitchFamily="18" charset="0"/>
                <a:cs typeface="Times New Roman" panose="02020603050405020304" pitchFamily="18" charset="0"/>
              </a:rPr>
              <a:t>darbo sutartis turi būti sudaryta ne anksčiau, nei prieš 3 mėnesius iki prašymo pateikimo dienos;</a:t>
            </a:r>
          </a:p>
          <a:p>
            <a:pPr algn="l">
              <a:buFont typeface="Courier New" panose="02070309020205020404" pitchFamily="49" charset="0"/>
              <a:buChar char="o"/>
            </a:pPr>
            <a:r>
              <a:rPr lang="lt-LT" sz="1800" dirty="0">
                <a:latin typeface="Times New Roman" panose="02020603050405020304" pitchFamily="18" charset="0"/>
                <a:cs typeface="Times New Roman" panose="02020603050405020304" pitchFamily="18" charset="0"/>
              </a:rPr>
              <a:t>įdarbinama pagal profesiją, kuri yra </a:t>
            </a:r>
            <a:r>
              <a:rPr lang="lt-LT" sz="1800" b="0" i="0" dirty="0">
                <a:effectLst/>
                <a:latin typeface="Times New Roman" panose="02020603050405020304" pitchFamily="18" charset="0"/>
                <a:cs typeface="Times New Roman" panose="02020603050405020304" pitchFamily="18" charset="0"/>
              </a:rPr>
              <a:t>nurodyta Profesijų, kurioms būtina aukšta profesinė kvalifikacija ir kurių darbuotojų trūksta Šiaulių miesto savivaldybės teritorijoje veikiančiose įmonėse, sąraše.</a:t>
            </a:r>
            <a:r>
              <a:rPr lang="lt-LT" sz="1700" b="0" i="0" dirty="0">
                <a:effectLst/>
                <a:latin typeface="Times New Roman" panose="02020603050405020304" pitchFamily="18" charset="0"/>
                <a:cs typeface="Times New Roman" panose="02020603050405020304" pitchFamily="18" charset="0"/>
              </a:rPr>
              <a:t> </a:t>
            </a:r>
            <a:endParaRPr lang="lt-LT" sz="1700" b="1" i="0" dirty="0">
              <a:effectLst/>
              <a:latin typeface="Times New Roman" panose="02020603050405020304" pitchFamily="18" charset="0"/>
              <a:cs typeface="Times New Roman" panose="02020603050405020304" pitchFamily="18" charset="0"/>
            </a:endParaRPr>
          </a:p>
        </p:txBody>
      </p:sp>
      <p:sp>
        <p:nvSpPr>
          <p:cNvPr id="2" name="Stačiakampis 1">
            <a:extLst>
              <a:ext uri="{FF2B5EF4-FFF2-40B4-BE49-F238E27FC236}">
                <a16:creationId xmlns:a16="http://schemas.microsoft.com/office/drawing/2014/main" id="{593F5E3A-DF70-719C-F7FC-BA298BEEF07A}"/>
              </a:ext>
            </a:extLst>
          </p:cNvPr>
          <p:cNvSpPr/>
          <p:nvPr/>
        </p:nvSpPr>
        <p:spPr>
          <a:xfrm>
            <a:off x="1056967" y="879631"/>
            <a:ext cx="10845863" cy="159712"/>
          </a:xfrm>
          <a:prstGeom prst="rect">
            <a:avLst/>
          </a:prstGeom>
          <a:solidFill>
            <a:schemeClr val="accent4">
              <a:lumMod val="40000"/>
              <a:lumOff val="60000"/>
              <a:alpha val="48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Turinio vietos rezervavimo ženklas 2">
            <a:extLst>
              <a:ext uri="{FF2B5EF4-FFF2-40B4-BE49-F238E27FC236}">
                <a16:creationId xmlns:a16="http://schemas.microsoft.com/office/drawing/2014/main" id="{2414577D-94F7-9101-3C09-16E4137AA535}"/>
              </a:ext>
            </a:extLst>
          </p:cNvPr>
          <p:cNvSpPr txBox="1">
            <a:spLocks/>
          </p:cNvSpPr>
          <p:nvPr/>
        </p:nvSpPr>
        <p:spPr>
          <a:xfrm>
            <a:off x="8199372" y="4507165"/>
            <a:ext cx="3823854" cy="2000075"/>
          </a:xfrm>
          <a:prstGeom prst="rect">
            <a:avLst/>
          </a:prstGeom>
          <a:solidFill>
            <a:schemeClr val="accent4">
              <a:lumMod val="20000"/>
              <a:lumOff val="80000"/>
              <a:alpha val="42000"/>
            </a:schemeClr>
          </a:solidFill>
          <a:ln>
            <a:solidFill>
              <a:schemeClr val="accent4">
                <a:lumMod val="60000"/>
                <a:lumOff val="40000"/>
              </a:schemeClr>
            </a:solidFill>
          </a:ln>
          <a:effectLst>
            <a:glow>
              <a:schemeClr val="accent4">
                <a:lumMod val="40000"/>
                <a:lumOff val="60000"/>
              </a:schemeClr>
            </a:glo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lt-LT" sz="1000" b="1" dirty="0">
              <a:latin typeface="Times New Roman" panose="02020603050405020304" pitchFamily="18" charset="0"/>
              <a:cs typeface="Times New Roman" panose="02020603050405020304" pitchFamily="18" charset="0"/>
            </a:endParaRPr>
          </a:p>
          <a:p>
            <a:pPr marL="0" indent="0" algn="ctr">
              <a:buNone/>
            </a:pPr>
            <a:r>
              <a:rPr lang="lt-LT" sz="1700" b="1" dirty="0">
                <a:latin typeface="Times New Roman" panose="02020603050405020304" pitchFamily="18" charset="0"/>
                <a:cs typeface="Times New Roman" panose="02020603050405020304" pitchFamily="18" charset="0"/>
              </a:rPr>
              <a:t>Daugiau informacijos:</a:t>
            </a:r>
          </a:p>
          <a:p>
            <a:pPr marL="0" indent="0" algn="ctr">
              <a:buNone/>
            </a:pPr>
            <a:r>
              <a:rPr lang="lt-LT" sz="1700" dirty="0">
                <a:latin typeface="Times New Roman" panose="02020603050405020304" pitchFamily="18" charset="0"/>
                <a:cs typeface="Times New Roman" panose="02020603050405020304" pitchFamily="18" charset="0"/>
              </a:rPr>
              <a:t>Ekonomikos skyriaus vyr. specialistė </a:t>
            </a:r>
            <a:r>
              <a:rPr lang="lt-LT" sz="1700" i="0" dirty="0">
                <a:effectLst/>
                <a:latin typeface="Times New Roman" panose="02020603050405020304" pitchFamily="18" charset="0"/>
                <a:cs typeface="Times New Roman" panose="02020603050405020304" pitchFamily="18" charset="0"/>
              </a:rPr>
              <a:t>Jūratė </a:t>
            </a:r>
            <a:r>
              <a:rPr lang="lt-LT" sz="1700" i="0" dirty="0" err="1">
                <a:effectLst/>
                <a:latin typeface="Times New Roman" panose="02020603050405020304" pitchFamily="18" charset="0"/>
                <a:cs typeface="Times New Roman" panose="02020603050405020304" pitchFamily="18" charset="0"/>
              </a:rPr>
              <a:t>Marcišauskienė</a:t>
            </a:r>
            <a:r>
              <a:rPr lang="lt-LT" sz="1700" i="0" dirty="0">
                <a:effectLst/>
                <a:latin typeface="Times New Roman" panose="02020603050405020304" pitchFamily="18" charset="0"/>
                <a:cs typeface="Times New Roman" panose="02020603050405020304" pitchFamily="18" charset="0"/>
              </a:rPr>
              <a:t>,</a:t>
            </a:r>
          </a:p>
          <a:p>
            <a:pPr marL="0" indent="0" algn="ctr">
              <a:buNone/>
            </a:pPr>
            <a:r>
              <a:rPr lang="lt-LT" sz="1700" i="0" dirty="0">
                <a:effectLst/>
                <a:latin typeface="Times New Roman" panose="02020603050405020304" pitchFamily="18" charset="0"/>
                <a:cs typeface="Times New Roman" panose="02020603050405020304" pitchFamily="18" charset="0"/>
              </a:rPr>
              <a:t>tel. </a:t>
            </a:r>
            <a:r>
              <a:rPr lang="lt-LT" sz="1700" dirty="0">
                <a:latin typeface="Times New Roman" panose="02020603050405020304" pitchFamily="18" charset="0"/>
                <a:cs typeface="Times New Roman" panose="02020603050405020304" pitchFamily="18" charset="0"/>
              </a:rPr>
              <a:t>+370</a:t>
            </a:r>
            <a:r>
              <a:rPr lang="lt-LT" sz="1700" b="0" i="0" dirty="0">
                <a:effectLst/>
                <a:latin typeface="Times New Roman" panose="02020603050405020304" pitchFamily="18" charset="0"/>
                <a:cs typeface="Times New Roman" panose="02020603050405020304" pitchFamily="18" charset="0"/>
              </a:rPr>
              <a:t> 41 596 277,</a:t>
            </a:r>
          </a:p>
          <a:p>
            <a:pPr marL="0" indent="0" algn="ctr">
              <a:buNone/>
            </a:pPr>
            <a:r>
              <a:rPr lang="lt-LT" sz="1700" b="0" i="0" dirty="0">
                <a:effectLst/>
                <a:latin typeface="Times New Roman" panose="02020603050405020304" pitchFamily="18" charset="0"/>
                <a:cs typeface="Times New Roman" panose="02020603050405020304" pitchFamily="18" charset="0"/>
              </a:rPr>
              <a:t>el. p. </a:t>
            </a:r>
            <a:r>
              <a:rPr lang="lt-LT" sz="1700" b="0" i="0" dirty="0" err="1">
                <a:effectLst/>
                <a:latin typeface="Times New Roman" panose="02020603050405020304" pitchFamily="18" charset="0"/>
                <a:cs typeface="Times New Roman" panose="02020603050405020304" pitchFamily="18" charset="0"/>
              </a:rPr>
              <a:t>jurate.marcisauskiene@siauliai.lt</a:t>
            </a:r>
            <a:endParaRPr lang="lt-LT" sz="1700" dirty="0">
              <a:latin typeface="Times New Roman" panose="02020603050405020304" pitchFamily="18" charset="0"/>
              <a:cs typeface="Times New Roman" panose="02020603050405020304" pitchFamily="18" charset="0"/>
            </a:endParaRPr>
          </a:p>
        </p:txBody>
      </p:sp>
      <p:sp>
        <p:nvSpPr>
          <p:cNvPr id="6" name="Turinio vietos rezervavimo ženklas 2">
            <a:extLst>
              <a:ext uri="{FF2B5EF4-FFF2-40B4-BE49-F238E27FC236}">
                <a16:creationId xmlns:a16="http://schemas.microsoft.com/office/drawing/2014/main" id="{76A04EB8-655A-88F7-9C42-0CDA3101DACA}"/>
              </a:ext>
            </a:extLst>
          </p:cNvPr>
          <p:cNvSpPr txBox="1">
            <a:spLocks/>
          </p:cNvSpPr>
          <p:nvPr/>
        </p:nvSpPr>
        <p:spPr>
          <a:xfrm>
            <a:off x="1056967" y="4049713"/>
            <a:ext cx="7276633" cy="3604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lt-LT" sz="1400" dirty="0">
              <a:effectLst>
                <a:outerShdw sx="1000" sy="1000" algn="tl" rotWithShape="0">
                  <a:prstClr val="black"/>
                </a:outerShdw>
              </a:effectLst>
              <a:latin typeface="Times New Roman" panose="02020603050405020304" pitchFamily="18" charset="0"/>
              <a:cs typeface="Times New Roman" panose="02020603050405020304" pitchFamily="18" charset="0"/>
            </a:endParaRPr>
          </a:p>
          <a:p>
            <a:pPr marL="0" indent="0" algn="l">
              <a:buNone/>
            </a:pPr>
            <a:r>
              <a:rPr lang="lt-LT" sz="1800" b="1" i="0" dirty="0">
                <a:effectLst/>
                <a:latin typeface="Times New Roman" panose="02020603050405020304" pitchFamily="18" charset="0"/>
                <a:cs typeface="Times New Roman" panose="02020603050405020304" pitchFamily="18" charset="0"/>
              </a:rPr>
              <a:t>Finansavimas naudojamas pasirinktinai vienam tikslui:</a:t>
            </a:r>
          </a:p>
          <a:p>
            <a:pPr algn="l">
              <a:buFont typeface="+mj-lt"/>
              <a:buAutoNum type="arabicPeriod"/>
            </a:pPr>
            <a:r>
              <a:rPr lang="lt-LT" sz="1700" b="0" i="0" dirty="0">
                <a:effectLst/>
                <a:latin typeface="Times New Roman" panose="02020603050405020304" pitchFamily="18" charset="0"/>
                <a:cs typeface="Times New Roman" panose="02020603050405020304" pitchFamily="18" charset="0"/>
              </a:rPr>
              <a:t>dvejų metų būsto nuomos Šiaulių mieste ar Šiaulių rajone išlaidoms padengti;</a:t>
            </a:r>
          </a:p>
          <a:p>
            <a:pPr algn="l">
              <a:buFont typeface="+mj-lt"/>
              <a:buAutoNum type="arabicPeriod"/>
            </a:pPr>
            <a:r>
              <a:rPr lang="lt-LT" sz="1700" b="0" i="0" dirty="0">
                <a:effectLst/>
                <a:latin typeface="Times New Roman" panose="02020603050405020304" pitchFamily="18" charset="0"/>
                <a:cs typeface="Times New Roman" panose="02020603050405020304" pitchFamily="18" charset="0"/>
              </a:rPr>
              <a:t>įsikūrimo išlaidoms: būsto įsigijimo pradiniam įnašui, būsto paskolos ar išperkamosios būsto nuomos įmokoms padengti, baldams, buitinei technikai, automobiliui įsigyti;</a:t>
            </a:r>
          </a:p>
          <a:p>
            <a:pPr algn="l">
              <a:buFont typeface="+mj-lt"/>
              <a:buAutoNum type="arabicPeriod"/>
            </a:pPr>
            <a:r>
              <a:rPr lang="lt-LT" sz="1700" b="0" i="0" dirty="0">
                <a:effectLst/>
                <a:latin typeface="Times New Roman" panose="02020603050405020304" pitchFamily="18" charset="0"/>
                <a:cs typeface="Times New Roman" panose="02020603050405020304" pitchFamily="18" charset="0"/>
              </a:rPr>
              <a:t>įsikūrimo išlaidoms, netikrinant finansinės paramos panaudojimo.</a:t>
            </a:r>
          </a:p>
        </p:txBody>
      </p:sp>
      <p:pic>
        <p:nvPicPr>
          <p:cNvPr id="8" name="Paveikslėlis 7">
            <a:extLst>
              <a:ext uri="{FF2B5EF4-FFF2-40B4-BE49-F238E27FC236}">
                <a16:creationId xmlns:a16="http://schemas.microsoft.com/office/drawing/2014/main" id="{F56DA7C4-D86D-7161-F509-706645C75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895" y="1180624"/>
            <a:ext cx="4073676" cy="2801076"/>
          </a:xfrm>
          <a:prstGeom prst="rect">
            <a:avLst/>
          </a:prstGeom>
        </p:spPr>
      </p:pic>
    </p:spTree>
    <p:extLst>
      <p:ext uri="{BB962C8B-B14F-4D97-AF65-F5344CB8AC3E}">
        <p14:creationId xmlns:p14="http://schemas.microsoft.com/office/powerpoint/2010/main" val="448852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a:extLst>
              <a:ext uri="{FF2B5EF4-FFF2-40B4-BE49-F238E27FC236}">
                <a16:creationId xmlns:a16="http://schemas.microsoft.com/office/drawing/2014/main" id="{BE4957C4-1E29-453F-B92F-755680978970}"/>
              </a:ext>
            </a:extLst>
          </p:cNvPr>
          <p:cNvPicPr>
            <a:picLocks noChangeAspect="1"/>
          </p:cNvPicPr>
          <p:nvPr/>
        </p:nvPicPr>
        <p:blipFill>
          <a:blip r:embed="rId2"/>
          <a:stretch>
            <a:fillRect/>
          </a:stretch>
        </p:blipFill>
        <p:spPr>
          <a:xfrm>
            <a:off x="1020185" y="5178867"/>
            <a:ext cx="11071296" cy="1694835"/>
          </a:xfrm>
          <a:prstGeom prst="rect">
            <a:avLst/>
          </a:prstGeom>
        </p:spPr>
      </p:pic>
      <p:sp>
        <p:nvSpPr>
          <p:cNvPr id="2" name="Pavadinimas 1">
            <a:extLst>
              <a:ext uri="{FF2B5EF4-FFF2-40B4-BE49-F238E27FC236}">
                <a16:creationId xmlns:a16="http://schemas.microsoft.com/office/drawing/2014/main" id="{A26AEFA4-F210-8CF2-52C9-9D6102815A93}"/>
              </a:ext>
            </a:extLst>
          </p:cNvPr>
          <p:cNvSpPr>
            <a:spLocks noGrp="1"/>
          </p:cNvSpPr>
          <p:nvPr>
            <p:ph type="ctrTitle"/>
          </p:nvPr>
        </p:nvSpPr>
        <p:spPr>
          <a:xfrm>
            <a:off x="923217" y="0"/>
            <a:ext cx="10844752" cy="3082292"/>
          </a:xfrm>
        </p:spPr>
        <p:txBody>
          <a:bodyPr>
            <a:normAutofit/>
          </a:bodyPr>
          <a:lstStyle/>
          <a:p>
            <a:r>
              <a:rPr lang="lt-LT" sz="4800" dirty="0">
                <a:solidFill>
                  <a:schemeClr val="accent4"/>
                </a:solidFill>
                <a:latin typeface="Times New Roman" panose="02020603050405020304" pitchFamily="18" charset="0"/>
                <a:cs typeface="Times New Roman" panose="02020603050405020304" pitchFamily="18" charset="0"/>
              </a:rPr>
              <a:t>Verslo paramos galimybės Šiaulių mieste</a:t>
            </a:r>
          </a:p>
        </p:txBody>
      </p:sp>
      <p:sp>
        <p:nvSpPr>
          <p:cNvPr id="3" name="Antrinis pavadinimas 2">
            <a:extLst>
              <a:ext uri="{FF2B5EF4-FFF2-40B4-BE49-F238E27FC236}">
                <a16:creationId xmlns:a16="http://schemas.microsoft.com/office/drawing/2014/main" id="{F40E425A-1B19-3939-2ECC-4BF72E56F774}"/>
              </a:ext>
            </a:extLst>
          </p:cNvPr>
          <p:cNvSpPr>
            <a:spLocks noGrp="1"/>
          </p:cNvSpPr>
          <p:nvPr>
            <p:ph type="subTitle" idx="1"/>
          </p:nvPr>
        </p:nvSpPr>
        <p:spPr>
          <a:xfrm>
            <a:off x="1388386" y="3769399"/>
            <a:ext cx="10703095" cy="2121295"/>
          </a:xfrm>
        </p:spPr>
        <p:txBody>
          <a:bodyPr>
            <a:normAutofit/>
          </a:bodyPr>
          <a:lstStyle/>
          <a:p>
            <a:endParaRPr lang="lt-LT" dirty="0"/>
          </a:p>
          <a:p>
            <a:r>
              <a:rPr lang="lt-LT" dirty="0">
                <a:latin typeface="Times New Roman" panose="02020603050405020304" pitchFamily="18" charset="0"/>
                <a:cs typeface="Times New Roman" panose="02020603050405020304" pitchFamily="18" charset="0"/>
              </a:rPr>
              <a:t>Dr. Jūratė Marcišauskienė</a:t>
            </a:r>
          </a:p>
          <a:p>
            <a:pPr algn="l"/>
            <a:r>
              <a:rPr lang="lt-LT" dirty="0">
                <a:latin typeface="Times New Roman" panose="02020603050405020304" pitchFamily="18" charset="0"/>
                <a:cs typeface="Times New Roman" panose="02020603050405020304" pitchFamily="18" charset="0"/>
              </a:rPr>
              <a:t> Šiaulių miesto savivaldybės administracijos Ekonomikos skyriaus vyr. specialistė</a:t>
            </a:r>
          </a:p>
          <a:p>
            <a:r>
              <a:rPr lang="lt-LT" dirty="0">
                <a:latin typeface="Times New Roman" panose="02020603050405020304" pitchFamily="18" charset="0"/>
                <a:cs typeface="Times New Roman" panose="02020603050405020304" pitchFamily="18" charset="0"/>
              </a:rPr>
              <a:t>2026-04-07</a:t>
            </a:r>
          </a:p>
          <a:p>
            <a:pPr algn="l"/>
            <a:endParaRPr lang="lt-LT" dirty="0">
              <a:latin typeface="Times New Roman" panose="02020603050405020304" pitchFamily="18" charset="0"/>
              <a:cs typeface="Times New Roman" panose="02020603050405020304" pitchFamily="18" charset="0"/>
            </a:endParaRPr>
          </a:p>
          <a:p>
            <a:endParaRPr lang="lt-LT" dirty="0"/>
          </a:p>
        </p:txBody>
      </p:sp>
      <p:sp>
        <p:nvSpPr>
          <p:cNvPr id="4" name="Stačiakampis 3">
            <a:extLst>
              <a:ext uri="{FF2B5EF4-FFF2-40B4-BE49-F238E27FC236}">
                <a16:creationId xmlns:a16="http://schemas.microsoft.com/office/drawing/2014/main" id="{830EA906-70CD-F8D3-598C-0A04598ADD96}"/>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a:extLst>
              <a:ext uri="{FF2B5EF4-FFF2-40B4-BE49-F238E27FC236}">
                <a16:creationId xmlns:a16="http://schemas.microsoft.com/office/drawing/2014/main" id="{38E7FD60-35BB-8D0C-CADB-BE27F576B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spTree>
    <p:extLst>
      <p:ext uri="{BB962C8B-B14F-4D97-AF65-F5344CB8AC3E}">
        <p14:creationId xmlns:p14="http://schemas.microsoft.com/office/powerpoint/2010/main" val="720071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5D38DB21-AC6E-4B88-8610-16015132277F}"/>
              </a:ext>
            </a:extLst>
          </p:cNvPr>
          <p:cNvPicPr>
            <a:picLocks noChangeAspect="1"/>
          </p:cNvPicPr>
          <p:nvPr/>
        </p:nvPicPr>
        <p:blipFill>
          <a:blip r:embed="rId2"/>
          <a:stretch>
            <a:fillRect/>
          </a:stretch>
        </p:blipFill>
        <p:spPr>
          <a:xfrm>
            <a:off x="0" y="16936"/>
            <a:ext cx="798645" cy="792549"/>
          </a:xfrm>
          <a:prstGeom prst="rect">
            <a:avLst/>
          </a:prstGeom>
        </p:spPr>
      </p:pic>
      <p:pic>
        <p:nvPicPr>
          <p:cNvPr id="4" name="Paveikslėlis 3">
            <a:extLst>
              <a:ext uri="{FF2B5EF4-FFF2-40B4-BE49-F238E27FC236}">
                <a16:creationId xmlns:a16="http://schemas.microsoft.com/office/drawing/2014/main" id="{0F9EF999-FA27-44B5-A6A4-4F74CE30B5F0}"/>
              </a:ext>
            </a:extLst>
          </p:cNvPr>
          <p:cNvPicPr>
            <a:picLocks noChangeAspect="1"/>
          </p:cNvPicPr>
          <p:nvPr/>
        </p:nvPicPr>
        <p:blipFill>
          <a:blip r:embed="rId3"/>
          <a:stretch>
            <a:fillRect/>
          </a:stretch>
        </p:blipFill>
        <p:spPr>
          <a:xfrm>
            <a:off x="8768451" y="1757587"/>
            <a:ext cx="809285" cy="582220"/>
          </a:xfrm>
          <a:prstGeom prst="rect">
            <a:avLst/>
          </a:prstGeom>
        </p:spPr>
      </p:pic>
      <p:sp>
        <p:nvSpPr>
          <p:cNvPr id="8" name="Pavadinimas 1">
            <a:extLst>
              <a:ext uri="{FF2B5EF4-FFF2-40B4-BE49-F238E27FC236}">
                <a16:creationId xmlns:a16="http://schemas.microsoft.com/office/drawing/2014/main" id="{04237327-7AA4-4542-BC48-F4D53B1318E0}"/>
              </a:ext>
            </a:extLst>
          </p:cNvPr>
          <p:cNvSpPr txBox="1">
            <a:spLocks/>
          </p:cNvSpPr>
          <p:nvPr/>
        </p:nvSpPr>
        <p:spPr>
          <a:xfrm>
            <a:off x="992001" y="238809"/>
            <a:ext cx="10879747" cy="792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400" b="1" dirty="0">
                <a:latin typeface="Times New Roman" panose="02020603050405020304" pitchFamily="18" charset="0"/>
                <a:cs typeface="Times New Roman" panose="02020603050405020304" pitchFamily="18" charset="0"/>
              </a:rPr>
              <a:t>Šiaulių miesto savivaldybės smulkiojo ir vidutinio verslo rėmimo priemonės:</a:t>
            </a:r>
            <a:endParaRPr lang="lt-LT" sz="2400" dirty="0"/>
          </a:p>
        </p:txBody>
      </p:sp>
      <p:grpSp>
        <p:nvGrpSpPr>
          <p:cNvPr id="9" name="Grupė 8">
            <a:extLst>
              <a:ext uri="{FF2B5EF4-FFF2-40B4-BE49-F238E27FC236}">
                <a16:creationId xmlns:a16="http://schemas.microsoft.com/office/drawing/2014/main" id="{09AA3693-90F3-4EB8-83A3-6B3AC86A09AD}"/>
              </a:ext>
            </a:extLst>
          </p:cNvPr>
          <p:cNvGrpSpPr/>
          <p:nvPr/>
        </p:nvGrpSpPr>
        <p:grpSpPr>
          <a:xfrm>
            <a:off x="1062228" y="1034556"/>
            <a:ext cx="4523376" cy="731578"/>
            <a:chOff x="414391" y="115777"/>
            <a:chExt cx="4523376" cy="731578"/>
          </a:xfrm>
        </p:grpSpPr>
        <p:sp>
          <p:nvSpPr>
            <p:cNvPr id="10" name="Stačiakampis 9">
              <a:extLst>
                <a:ext uri="{FF2B5EF4-FFF2-40B4-BE49-F238E27FC236}">
                  <a16:creationId xmlns:a16="http://schemas.microsoft.com/office/drawing/2014/main" id="{DE5154DA-A2B8-48D3-B7BB-DDD0AD9C39D4}"/>
                </a:ext>
              </a:extLst>
            </p:cNvPr>
            <p:cNvSpPr/>
            <p:nvPr/>
          </p:nvSpPr>
          <p:spPr>
            <a:xfrm>
              <a:off x="414391" y="115777"/>
              <a:ext cx="4523376" cy="731578"/>
            </a:xfrm>
            <a:prstGeom prst="rect">
              <a:avLst/>
            </a:prstGeom>
            <a:solidFill>
              <a:schemeClr val="accent4">
                <a:lumMod val="40000"/>
                <a:lumOff val="6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9A3E0F0C-8B00-46F3-AABB-F664C7D5FF12}"/>
                </a:ext>
              </a:extLst>
            </p:cNvPr>
            <p:cNvSpPr txBox="1"/>
            <p:nvPr/>
          </p:nvSpPr>
          <p:spPr>
            <a:xfrm>
              <a:off x="414391" y="115777"/>
              <a:ext cx="4523376" cy="731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lt-LT" sz="1800" b="1" kern="1200" dirty="0">
                  <a:solidFill>
                    <a:schemeClr val="tx1"/>
                  </a:solidFill>
                  <a:latin typeface="Times New Roman" panose="02020603050405020304" pitchFamily="18" charset="0"/>
                  <a:cs typeface="Times New Roman" panose="02020603050405020304" pitchFamily="18" charset="0"/>
                </a:rPr>
                <a:t>Priemonių paraiškos priimamos visus metus</a:t>
              </a:r>
              <a:endParaRPr lang="lt-LT" sz="1800" b="1" kern="1200" dirty="0">
                <a:solidFill>
                  <a:schemeClr val="tx1"/>
                </a:solidFill>
              </a:endParaRPr>
            </a:p>
          </p:txBody>
        </p:sp>
      </p:grpSp>
      <p:grpSp>
        <p:nvGrpSpPr>
          <p:cNvPr id="12" name="Grupė 11">
            <a:extLst>
              <a:ext uri="{FF2B5EF4-FFF2-40B4-BE49-F238E27FC236}">
                <a16:creationId xmlns:a16="http://schemas.microsoft.com/office/drawing/2014/main" id="{AC7C7D1D-8773-4C5B-AAAD-5DB3F0AF8505}"/>
              </a:ext>
            </a:extLst>
          </p:cNvPr>
          <p:cNvGrpSpPr/>
          <p:nvPr/>
        </p:nvGrpSpPr>
        <p:grpSpPr>
          <a:xfrm>
            <a:off x="6693762" y="1031358"/>
            <a:ext cx="4677581" cy="731578"/>
            <a:chOff x="4731673" y="19986"/>
            <a:chExt cx="5501330" cy="1670655"/>
          </a:xfrm>
        </p:grpSpPr>
        <p:sp>
          <p:nvSpPr>
            <p:cNvPr id="13" name="Stačiakampis 12">
              <a:extLst>
                <a:ext uri="{FF2B5EF4-FFF2-40B4-BE49-F238E27FC236}">
                  <a16:creationId xmlns:a16="http://schemas.microsoft.com/office/drawing/2014/main" id="{066518E5-738E-4765-B94F-7D63D08545BD}"/>
                </a:ext>
              </a:extLst>
            </p:cNvPr>
            <p:cNvSpPr/>
            <p:nvPr/>
          </p:nvSpPr>
          <p:spPr>
            <a:xfrm>
              <a:off x="4731673" y="19986"/>
              <a:ext cx="5501330" cy="1670655"/>
            </a:xfrm>
            <a:prstGeom prst="rect">
              <a:avLst/>
            </a:prstGeom>
            <a:solidFill>
              <a:schemeClr val="accent4">
                <a:lumMod val="40000"/>
                <a:lumOff val="6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DA241FC8-A8AD-47DD-B1AC-18EFEEDDC677}"/>
                </a:ext>
              </a:extLst>
            </p:cNvPr>
            <p:cNvSpPr txBox="1"/>
            <p:nvPr/>
          </p:nvSpPr>
          <p:spPr>
            <a:xfrm>
              <a:off x="4731673" y="19986"/>
              <a:ext cx="5501330" cy="1670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lt-LT" sz="1800" b="1" kern="1200" dirty="0">
                  <a:solidFill>
                    <a:schemeClr val="tx1"/>
                  </a:solidFill>
                  <a:latin typeface="Times New Roman" panose="02020603050405020304" pitchFamily="18" charset="0"/>
                  <a:cs typeface="Times New Roman" panose="02020603050405020304" pitchFamily="18" charset="0"/>
                </a:rPr>
                <a:t>Verslo projektų konkursų paraiškos</a:t>
              </a:r>
            </a:p>
            <a:p>
              <a:pPr marL="0" lvl="0" indent="0" algn="ctr" defTabSz="800100">
                <a:lnSpc>
                  <a:spcPct val="90000"/>
                </a:lnSpc>
                <a:spcBef>
                  <a:spcPct val="0"/>
                </a:spcBef>
                <a:spcAft>
                  <a:spcPct val="35000"/>
                </a:spcAft>
                <a:buNone/>
              </a:pPr>
              <a:r>
                <a:rPr lang="lt-LT" sz="1800" b="1" kern="1200" dirty="0">
                  <a:solidFill>
                    <a:schemeClr val="tx1"/>
                  </a:solidFill>
                  <a:latin typeface="Times New Roman" panose="02020603050405020304" pitchFamily="18" charset="0"/>
                  <a:cs typeface="Times New Roman" panose="02020603050405020304" pitchFamily="18" charset="0"/>
                </a:rPr>
                <a:t>priimamos iki 2026-04-30 </a:t>
              </a:r>
            </a:p>
          </p:txBody>
        </p:sp>
      </p:grpSp>
      <p:sp>
        <p:nvSpPr>
          <p:cNvPr id="15" name="TextBox 14">
            <a:extLst>
              <a:ext uri="{FF2B5EF4-FFF2-40B4-BE49-F238E27FC236}">
                <a16:creationId xmlns:a16="http://schemas.microsoft.com/office/drawing/2014/main" id="{E64B5D24-0F15-4697-8B6F-84DE72C1DE36}"/>
              </a:ext>
            </a:extLst>
          </p:cNvPr>
          <p:cNvSpPr txBox="1"/>
          <p:nvPr/>
        </p:nvSpPr>
        <p:spPr>
          <a:xfrm>
            <a:off x="6710247" y="2389489"/>
            <a:ext cx="5007569" cy="2031325"/>
          </a:xfrm>
          <a:prstGeom prst="rect">
            <a:avLst/>
          </a:prstGeom>
          <a:noFill/>
        </p:spPr>
        <p:txBody>
          <a:bodyPr wrap="square" rtlCol="0">
            <a:spAutoFit/>
          </a:bodyPr>
          <a:lstStyle/>
          <a:p>
            <a:pPr lvl="0">
              <a:buNone/>
            </a:pPr>
            <a:r>
              <a:rPr lang="lt-LT" dirty="0">
                <a:latin typeface="Times New Roman" panose="02020603050405020304" pitchFamily="18" charset="0"/>
                <a:cs typeface="Times New Roman" panose="02020603050405020304" pitchFamily="18" charset="0"/>
              </a:rPr>
              <a:t>1. </a:t>
            </a:r>
            <a:r>
              <a:rPr lang="lt-LT" b="1" dirty="0">
                <a:latin typeface="Times New Roman" panose="02020603050405020304" pitchFamily="18" charset="0"/>
                <a:cs typeface="Times New Roman" panose="02020603050405020304" pitchFamily="18" charset="0"/>
              </a:rPr>
              <a:t>„Jaunimo nuo 18 iki 29 m. verslo skatinimas“ </a:t>
            </a:r>
            <a:r>
              <a:rPr lang="lt-LT" dirty="0">
                <a:latin typeface="Times New Roman" panose="02020603050405020304" pitchFamily="18" charset="0"/>
                <a:cs typeface="Times New Roman" panose="02020603050405020304" pitchFamily="18" charset="0"/>
              </a:rPr>
              <a:t>– iki  4 000 Eur (50 proc.).</a:t>
            </a:r>
            <a:endParaRPr lang="lt-LT" dirty="0"/>
          </a:p>
          <a:p>
            <a:pPr lvl="0">
              <a:buNone/>
            </a:pPr>
            <a:r>
              <a:rPr lang="lt-LT" dirty="0">
                <a:latin typeface="Times New Roman" panose="02020603050405020304" pitchFamily="18" charset="0"/>
                <a:cs typeface="Times New Roman" panose="02020603050405020304" pitchFamily="18" charset="0"/>
              </a:rPr>
              <a:t>2. </a:t>
            </a:r>
            <a:r>
              <a:rPr lang="lt-LT" b="1" dirty="0">
                <a:latin typeface="Times New Roman" panose="02020603050405020304" pitchFamily="18" charset="0"/>
                <a:cs typeface="Times New Roman" panose="02020603050405020304" pitchFamily="18" charset="0"/>
              </a:rPr>
              <a:t>„Vyresnių nei 45 m. asmenų verslo skatinimas</a:t>
            </a:r>
            <a:r>
              <a:rPr lang="lt-LT" dirty="0">
                <a:latin typeface="Times New Roman" panose="02020603050405020304" pitchFamily="18" charset="0"/>
                <a:cs typeface="Times New Roman" panose="02020603050405020304" pitchFamily="18" charset="0"/>
              </a:rPr>
              <a:t>“ – iki  4 000 Eur (50 proc.).</a:t>
            </a:r>
          </a:p>
          <a:p>
            <a:pPr lvl="0">
              <a:buNone/>
            </a:pPr>
            <a:r>
              <a:rPr lang="lt-LT" dirty="0">
                <a:latin typeface="Times New Roman" panose="02020603050405020304" pitchFamily="18" charset="0"/>
                <a:cs typeface="Times New Roman" panose="02020603050405020304" pitchFamily="18" charset="0"/>
              </a:rPr>
              <a:t>3. </a:t>
            </a:r>
            <a:r>
              <a:rPr lang="lt-LT" b="1" dirty="0">
                <a:latin typeface="Times New Roman" panose="02020603050405020304" pitchFamily="18" charset="0"/>
                <a:cs typeface="Times New Roman" panose="02020603050405020304" pitchFamily="18" charset="0"/>
              </a:rPr>
              <a:t>„Parama inovatyviam verslui“ </a:t>
            </a:r>
            <a:r>
              <a:rPr lang="lt-LT" dirty="0">
                <a:latin typeface="Times New Roman" panose="02020603050405020304" pitchFamily="18" charset="0"/>
                <a:cs typeface="Times New Roman" panose="02020603050405020304" pitchFamily="18" charset="0"/>
              </a:rPr>
              <a:t>– iki  7 000 Eur (80 proc.).</a:t>
            </a:r>
          </a:p>
          <a:p>
            <a:endParaRPr lang="lt-LT" dirty="0"/>
          </a:p>
        </p:txBody>
      </p:sp>
      <p:sp>
        <p:nvSpPr>
          <p:cNvPr id="16" name="TextBox 15">
            <a:extLst>
              <a:ext uri="{FF2B5EF4-FFF2-40B4-BE49-F238E27FC236}">
                <a16:creationId xmlns:a16="http://schemas.microsoft.com/office/drawing/2014/main" id="{FE6B6B69-EA77-41CF-9018-5CFEB73A0015}"/>
              </a:ext>
            </a:extLst>
          </p:cNvPr>
          <p:cNvSpPr txBox="1"/>
          <p:nvPr/>
        </p:nvSpPr>
        <p:spPr>
          <a:xfrm>
            <a:off x="474183" y="2345156"/>
            <a:ext cx="5699464" cy="4247317"/>
          </a:xfrm>
          <a:prstGeom prst="rect">
            <a:avLst/>
          </a:prstGeom>
          <a:noFill/>
        </p:spPr>
        <p:txBody>
          <a:bodyPr wrap="square" rtlCol="0">
            <a:spAutoFit/>
          </a:bodyPr>
          <a:lstStyle/>
          <a:p>
            <a:pPr lvl="0">
              <a:buNone/>
            </a:pPr>
            <a:r>
              <a:rPr lang="lt-LT" b="1" dirty="0">
                <a:latin typeface="Times New Roman" panose="02020603050405020304" pitchFamily="18" charset="0"/>
                <a:cs typeface="Times New Roman" panose="02020603050405020304" pitchFamily="18" charset="0"/>
              </a:rPr>
              <a:t>1. Įregistruotų naujų įmonių pradinių steigimosi išlaidų dalinis padengimas </a:t>
            </a:r>
            <a:r>
              <a:rPr lang="lt-LT" dirty="0">
                <a:latin typeface="Times New Roman" panose="02020603050405020304" pitchFamily="18" charset="0"/>
                <a:cs typeface="Times New Roman" panose="02020603050405020304" pitchFamily="18" charset="0"/>
              </a:rPr>
              <a:t>– iki  50 Eur (100 proc.).</a:t>
            </a:r>
          </a:p>
          <a:p>
            <a:pPr lvl="0">
              <a:buNone/>
            </a:pPr>
            <a:r>
              <a:rPr lang="lt-LT" b="1" dirty="0">
                <a:latin typeface="Times New Roman" panose="02020603050405020304" pitchFamily="18" charset="0"/>
                <a:cs typeface="Times New Roman" panose="02020603050405020304" pitchFamily="18" charset="0"/>
              </a:rPr>
              <a:t>2. Dalyvavimo verslo pristatymo parodoje išlaidų dalinis padengimas </a:t>
            </a:r>
            <a:r>
              <a:rPr lang="lt-LT" dirty="0">
                <a:latin typeface="Times New Roman" panose="02020603050405020304" pitchFamily="18" charset="0"/>
                <a:cs typeface="Times New Roman" panose="02020603050405020304" pitchFamily="18" charset="0"/>
              </a:rPr>
              <a:t>– iki  550 Eur (100 proc.).</a:t>
            </a:r>
          </a:p>
          <a:p>
            <a:pPr lvl="0">
              <a:buNone/>
            </a:pPr>
            <a:r>
              <a:rPr lang="lt-LT" b="1" dirty="0">
                <a:latin typeface="Times New Roman" panose="02020603050405020304" pitchFamily="18" charset="0"/>
                <a:cs typeface="Times New Roman" panose="02020603050405020304" pitchFamily="18" charset="0"/>
              </a:rPr>
              <a:t>3. Išlaidų paramos gavėjui, jo darbuotojams mokyti padengimas </a:t>
            </a:r>
            <a:r>
              <a:rPr lang="lt-LT" dirty="0">
                <a:latin typeface="Times New Roman" panose="02020603050405020304" pitchFamily="18" charset="0"/>
                <a:cs typeface="Times New Roman" panose="02020603050405020304" pitchFamily="18" charset="0"/>
              </a:rPr>
              <a:t>– iki  500  Eur (50 proc.).</a:t>
            </a:r>
          </a:p>
          <a:p>
            <a:pPr lvl="0">
              <a:buNone/>
            </a:pPr>
            <a:r>
              <a:rPr lang="lt-LT" b="1" dirty="0">
                <a:latin typeface="Times New Roman" panose="02020603050405020304" pitchFamily="18" charset="0"/>
                <a:cs typeface="Times New Roman" panose="02020603050405020304" pitchFamily="18" charset="0"/>
              </a:rPr>
              <a:t>4. Įrangos ir įrankių įsigijimo išlaidų dalinis padengimas</a:t>
            </a:r>
            <a:r>
              <a:rPr lang="lt-LT" dirty="0">
                <a:latin typeface="Times New Roman" panose="02020603050405020304" pitchFamily="18" charset="0"/>
                <a:cs typeface="Times New Roman" panose="02020603050405020304" pitchFamily="18" charset="0"/>
              </a:rPr>
              <a:t> – iki 3 000 Eur (50 proc.).</a:t>
            </a:r>
          </a:p>
          <a:p>
            <a:pPr lvl="0">
              <a:buNone/>
            </a:pPr>
            <a:r>
              <a:rPr lang="lt-LT" b="1" dirty="0">
                <a:latin typeface="Times New Roman" panose="02020603050405020304" pitchFamily="18" charset="0"/>
                <a:cs typeface="Times New Roman" panose="02020603050405020304" pitchFamily="18" charset="0"/>
              </a:rPr>
              <a:t>5. Infrastruktūros pritaikymo asmenims su judėjimo negalia SVV subjekto teritorijoje dalinis išlaidų kompensavimas </a:t>
            </a:r>
            <a:r>
              <a:rPr lang="lt-LT" dirty="0">
                <a:latin typeface="Times New Roman" panose="02020603050405020304" pitchFamily="18" charset="0"/>
                <a:cs typeface="Times New Roman" panose="02020603050405020304" pitchFamily="18" charset="0"/>
              </a:rPr>
              <a:t>– iki 500 Eur (50 proc.).</a:t>
            </a:r>
          </a:p>
          <a:p>
            <a:pPr lvl="0">
              <a:buNone/>
            </a:pPr>
            <a:r>
              <a:rPr lang="lt-LT" b="1" dirty="0">
                <a:latin typeface="Times New Roman" panose="02020603050405020304" pitchFamily="18" charset="0"/>
                <a:cs typeface="Times New Roman" panose="02020603050405020304" pitchFamily="18" charset="0"/>
              </a:rPr>
              <a:t>6. Rinkodaros priemonių įsigijimo dalinis išlaidų kompensavimas</a:t>
            </a:r>
            <a:r>
              <a:rPr lang="lt-LT" dirty="0">
                <a:latin typeface="Times New Roman" panose="02020603050405020304" pitchFamily="18" charset="0"/>
                <a:cs typeface="Times New Roman" panose="02020603050405020304" pitchFamily="18" charset="0"/>
              </a:rPr>
              <a:t> – iki  1 000 Eur. (50 proc.).</a:t>
            </a:r>
          </a:p>
          <a:p>
            <a:pPr lvl="0">
              <a:buNone/>
            </a:pPr>
            <a:r>
              <a:rPr lang="lt-LT"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7. Komercinės paskirties patalpų nuomos dalinis išlaidų padengimas</a:t>
            </a:r>
            <a:r>
              <a:rPr lang="lt-LT"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iki  3 000 Eur. (50 proc.).</a:t>
            </a:r>
          </a:p>
        </p:txBody>
      </p:sp>
      <p:pic>
        <p:nvPicPr>
          <p:cNvPr id="18" name="Paveikslėlis 17">
            <a:extLst>
              <a:ext uri="{FF2B5EF4-FFF2-40B4-BE49-F238E27FC236}">
                <a16:creationId xmlns:a16="http://schemas.microsoft.com/office/drawing/2014/main" id="{D21068DC-A0C2-407A-A5E1-DC3F66B69D21}"/>
              </a:ext>
            </a:extLst>
          </p:cNvPr>
          <p:cNvPicPr>
            <a:picLocks noChangeAspect="1"/>
          </p:cNvPicPr>
          <p:nvPr/>
        </p:nvPicPr>
        <p:blipFill>
          <a:blip r:embed="rId3"/>
          <a:stretch>
            <a:fillRect/>
          </a:stretch>
        </p:blipFill>
        <p:spPr>
          <a:xfrm>
            <a:off x="2919272" y="1764535"/>
            <a:ext cx="809285" cy="582220"/>
          </a:xfrm>
          <a:prstGeom prst="rect">
            <a:avLst/>
          </a:prstGeom>
        </p:spPr>
      </p:pic>
    </p:spTree>
    <p:extLst>
      <p:ext uri="{BB962C8B-B14F-4D97-AF65-F5344CB8AC3E}">
        <p14:creationId xmlns:p14="http://schemas.microsoft.com/office/powerpoint/2010/main" val="4151981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a:extLst>
              <a:ext uri="{FF2B5EF4-FFF2-40B4-BE49-F238E27FC236}">
                <a16:creationId xmlns:a16="http://schemas.microsoft.com/office/drawing/2014/main" id="{49B6A2B0-1316-4438-C48F-B8973FEE7ACD}"/>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a:extLst>
              <a:ext uri="{FF2B5EF4-FFF2-40B4-BE49-F238E27FC236}">
                <a16:creationId xmlns:a16="http://schemas.microsoft.com/office/drawing/2014/main" id="{5736E102-4609-36A5-8BAE-AE27F444A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sp>
        <p:nvSpPr>
          <p:cNvPr id="3" name="Pavadinimas 1">
            <a:extLst>
              <a:ext uri="{FF2B5EF4-FFF2-40B4-BE49-F238E27FC236}">
                <a16:creationId xmlns:a16="http://schemas.microsoft.com/office/drawing/2014/main" id="{36E6547E-4DF8-755E-5678-2DDBACF6B933}"/>
              </a:ext>
            </a:extLst>
          </p:cNvPr>
          <p:cNvSpPr>
            <a:spLocks noGrp="1"/>
          </p:cNvSpPr>
          <p:nvPr>
            <p:ph type="title"/>
          </p:nvPr>
        </p:nvSpPr>
        <p:spPr>
          <a:xfrm>
            <a:off x="1120254" y="13481"/>
            <a:ext cx="11012192" cy="977276"/>
          </a:xfrm>
        </p:spPr>
        <p:txBody>
          <a:bodyPr>
            <a:normAutofit/>
          </a:bodyPr>
          <a:lstStyle/>
          <a:p>
            <a:r>
              <a:rPr lang="lt-LT" sz="2400" dirty="0">
                <a:latin typeface="Times New Roman" panose="02020603050405020304" pitchFamily="18" charset="0"/>
                <a:cs typeface="Times New Roman" panose="02020603050405020304" pitchFamily="18" charset="0"/>
              </a:rPr>
              <a:t>Finansinės paramos priemonės, maksimalūs paramos dydžiai vienam paramos gavėjui ir finansavimo sąlygos:</a:t>
            </a:r>
          </a:p>
        </p:txBody>
      </p:sp>
      <p:sp>
        <p:nvSpPr>
          <p:cNvPr id="9" name="Turinio vietos rezervavimo ženklas 2">
            <a:extLst>
              <a:ext uri="{FF2B5EF4-FFF2-40B4-BE49-F238E27FC236}">
                <a16:creationId xmlns:a16="http://schemas.microsoft.com/office/drawing/2014/main" id="{AFD8155D-ABB1-D335-D574-8DA35798A5C5}"/>
              </a:ext>
            </a:extLst>
          </p:cNvPr>
          <p:cNvSpPr>
            <a:spLocks noGrp="1"/>
          </p:cNvSpPr>
          <p:nvPr>
            <p:ph sz="half" idx="1"/>
          </p:nvPr>
        </p:nvSpPr>
        <p:spPr>
          <a:xfrm>
            <a:off x="5577960" y="1635693"/>
            <a:ext cx="6471322" cy="4567969"/>
          </a:xfrm>
        </p:spPr>
        <p:txBody>
          <a:bodyPr>
            <a:normAutofit fontScale="92500" lnSpcReduction="10000"/>
          </a:bodyPr>
          <a:lstStyle/>
          <a:p>
            <a:pPr>
              <a:buFont typeface="Courier New" panose="02070309020205020404" pitchFamily="49" charset="0"/>
              <a:buChar char="o"/>
            </a:pPr>
            <a:endParaRPr lang="lt-LT" sz="1400" dirty="0">
              <a:effectLst>
                <a:outerShdw sx="1000" sy="1000" algn="tl" rotWithShape="0">
                  <a:prstClr val="black"/>
                </a:outerShdw>
              </a:effectLst>
              <a:latin typeface="Times New Roman" panose="02020603050405020304" pitchFamily="18" charset="0"/>
              <a:cs typeface="Times New Roman" panose="02020603050405020304" pitchFamily="18" charset="0"/>
            </a:endParaRPr>
          </a:p>
          <a:p>
            <a:pPr marL="0" indent="0">
              <a:buNone/>
            </a:pPr>
            <a:r>
              <a:rPr lang="lt-LT" dirty="0">
                <a:latin typeface="Times New Roman" panose="02020603050405020304" pitchFamily="18" charset="0"/>
                <a:cs typeface="Times New Roman" panose="02020603050405020304" pitchFamily="18" charset="0"/>
              </a:rPr>
              <a:t> </a:t>
            </a:r>
          </a:p>
          <a:p>
            <a:r>
              <a:rPr lang="lt-LT" b="1" dirty="0">
                <a:latin typeface="Times New Roman" panose="02020603050405020304" pitchFamily="18" charset="0"/>
                <a:cs typeface="Times New Roman" panose="02020603050405020304" pitchFamily="18" charset="0"/>
              </a:rPr>
              <a:t>Skiriama parama  </a:t>
            </a:r>
            <a:r>
              <a:rPr lang="lt-LT"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50 proc</a:t>
            </a:r>
            <a:r>
              <a:rPr lang="lt-LT" dirty="0">
                <a:latin typeface="Times New Roman" panose="02020603050405020304" pitchFamily="18" charset="0"/>
                <a:cs typeface="Times New Roman" panose="02020603050405020304" pitchFamily="18" charset="0"/>
              </a:rPr>
              <a:t>. tinkamų finansuoti išlaidų, bet ne daugiau kaip 4</a:t>
            </a:r>
            <a:r>
              <a:rPr lang="en-GB" dirty="0">
                <a:latin typeface="Times New Roman" panose="02020603050405020304" pitchFamily="18" charset="0"/>
                <a:cs typeface="Times New Roman" panose="02020603050405020304" pitchFamily="18" charset="0"/>
              </a:rPr>
              <a:t> 000 Eur.</a:t>
            </a:r>
            <a:endParaRPr lang="lt-LT" dirty="0">
              <a:latin typeface="Times New Roman" panose="02020603050405020304" pitchFamily="18" charset="0"/>
              <a:cs typeface="Times New Roman" panose="02020603050405020304" pitchFamily="18" charset="0"/>
            </a:endParaRPr>
          </a:p>
          <a:p>
            <a:pPr marL="0" indent="0">
              <a:buNone/>
            </a:pPr>
            <a:r>
              <a:rPr lang="lt-LT" b="1" dirty="0">
                <a:latin typeface="Times New Roman" panose="02020603050405020304" pitchFamily="18" charset="0"/>
                <a:cs typeface="Times New Roman" panose="02020603050405020304" pitchFamily="18" charset="0"/>
              </a:rPr>
              <a:t>Tinkamos finansuoti išlaidos:</a:t>
            </a:r>
            <a:r>
              <a:rPr lang="lt-LT" dirty="0">
                <a:latin typeface="Times New Roman" panose="02020603050405020304" pitchFamily="18" charset="0"/>
                <a:cs typeface="Times New Roman" panose="02020603050405020304" pitchFamily="18" charset="0"/>
              </a:rPr>
              <a:t> </a:t>
            </a:r>
          </a:p>
          <a:p>
            <a:r>
              <a:rPr lang="lt-LT" i="1" dirty="0">
                <a:latin typeface="Times New Roman" panose="02020603050405020304" pitchFamily="18" charset="0"/>
                <a:cs typeface="Times New Roman" panose="02020603050405020304" pitchFamily="18" charset="0"/>
              </a:rPr>
              <a:t>išlaidos, reikalingos verslo projektui įgyvendinti </a:t>
            </a:r>
            <a:r>
              <a:rPr lang="lt-LT" dirty="0">
                <a:latin typeface="Times New Roman" panose="02020603050405020304" pitchFamily="18" charset="0"/>
                <a:cs typeface="Times New Roman" panose="02020603050405020304" pitchFamily="18" charset="0"/>
              </a:rPr>
              <a:t>(ilgalaikiam arba trumpalaikiam turtui įsigyti, prekių gamybai arba paslaugų teikimui, verslo reklamos išlaidoms apmokėti, darbo vietai įsteigti</a:t>
            </a:r>
            <a:r>
              <a:rPr lang="lt-LT" i="1" dirty="0">
                <a:latin typeface="Times New Roman" panose="02020603050405020304" pitchFamily="18" charset="0"/>
                <a:cs typeface="Times New Roman" panose="02020603050405020304" pitchFamily="18" charset="0"/>
              </a:rPr>
              <a:t>),  patirtos konkurso vykdymo metais iki lapkričio 1 dienos.</a:t>
            </a:r>
          </a:p>
        </p:txBody>
      </p:sp>
      <p:sp>
        <p:nvSpPr>
          <p:cNvPr id="2" name="Stačiakampis 1">
            <a:extLst>
              <a:ext uri="{FF2B5EF4-FFF2-40B4-BE49-F238E27FC236}">
                <a16:creationId xmlns:a16="http://schemas.microsoft.com/office/drawing/2014/main" id="{593F5E3A-DF70-719C-F7FC-BA298BEEF07A}"/>
              </a:ext>
            </a:extLst>
          </p:cNvPr>
          <p:cNvSpPr/>
          <p:nvPr/>
        </p:nvSpPr>
        <p:spPr>
          <a:xfrm>
            <a:off x="1203418" y="879631"/>
            <a:ext cx="10845863" cy="159712"/>
          </a:xfrm>
          <a:prstGeom prst="rect">
            <a:avLst/>
          </a:prstGeom>
          <a:solidFill>
            <a:schemeClr val="accent4">
              <a:lumMod val="40000"/>
              <a:lumOff val="60000"/>
              <a:alpha val="48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urinio vietos rezervavimo ženklas 2">
            <a:extLst>
              <a:ext uri="{FF2B5EF4-FFF2-40B4-BE49-F238E27FC236}">
                <a16:creationId xmlns:a16="http://schemas.microsoft.com/office/drawing/2014/main" id="{ABDB3922-A6F9-4D66-AAD9-CC1C729A26F4}"/>
              </a:ext>
            </a:extLst>
          </p:cNvPr>
          <p:cNvSpPr txBox="1">
            <a:spLocks/>
          </p:cNvSpPr>
          <p:nvPr/>
        </p:nvSpPr>
        <p:spPr>
          <a:xfrm>
            <a:off x="1120254" y="899199"/>
            <a:ext cx="10970609" cy="7169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lt-LT" sz="1400" dirty="0">
              <a:effectLst>
                <a:outerShdw sx="1000" sy="1000" algn="tl" rotWithShape="0">
                  <a:prstClr val="black"/>
                </a:outerShdw>
              </a:effectLst>
              <a:latin typeface="Times New Roman" panose="02020603050405020304" pitchFamily="18" charset="0"/>
              <a:cs typeface="Times New Roman" panose="02020603050405020304" pitchFamily="18" charset="0"/>
            </a:endParaRPr>
          </a:p>
          <a:p>
            <a:pPr marL="0" indent="0">
              <a:buNone/>
            </a:pPr>
            <a:r>
              <a:rPr lang="lt-LT" b="1" dirty="0">
                <a:latin typeface="Times New Roman" panose="02020603050405020304" pitchFamily="18" charset="0"/>
                <a:cs typeface="Times New Roman" panose="02020603050405020304" pitchFamily="18" charset="0"/>
              </a:rPr>
              <a:t>Verslo projektų konkursas „Jaunimo nuo 18 iki 29 m. verslo skatinimas</a:t>
            </a:r>
            <a:r>
              <a:rPr lang="lt-LT" dirty="0">
                <a:latin typeface="Times New Roman" panose="02020603050405020304" pitchFamily="18" charset="0"/>
                <a:cs typeface="Times New Roman" panose="02020603050405020304" pitchFamily="18" charset="0"/>
              </a:rPr>
              <a:t>“ </a:t>
            </a:r>
          </a:p>
        </p:txBody>
      </p:sp>
      <p:pic>
        <p:nvPicPr>
          <p:cNvPr id="7" name="Paveikslėlis 6">
            <a:extLst>
              <a:ext uri="{FF2B5EF4-FFF2-40B4-BE49-F238E27FC236}">
                <a16:creationId xmlns:a16="http://schemas.microsoft.com/office/drawing/2014/main" id="{8FB44581-FF04-47C6-955E-E4452EA7FD50}"/>
              </a:ext>
            </a:extLst>
          </p:cNvPr>
          <p:cNvPicPr>
            <a:picLocks noChangeAspect="1"/>
          </p:cNvPicPr>
          <p:nvPr/>
        </p:nvPicPr>
        <p:blipFill>
          <a:blip r:embed="rId3"/>
          <a:stretch>
            <a:fillRect/>
          </a:stretch>
        </p:blipFill>
        <p:spPr>
          <a:xfrm>
            <a:off x="1024829" y="2363593"/>
            <a:ext cx="4553130" cy="2549752"/>
          </a:xfrm>
          <a:prstGeom prst="rect">
            <a:avLst/>
          </a:prstGeom>
        </p:spPr>
      </p:pic>
    </p:spTree>
    <p:extLst>
      <p:ext uri="{BB962C8B-B14F-4D97-AF65-F5344CB8AC3E}">
        <p14:creationId xmlns:p14="http://schemas.microsoft.com/office/powerpoint/2010/main" val="4191549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a:extLst>
              <a:ext uri="{FF2B5EF4-FFF2-40B4-BE49-F238E27FC236}">
                <a16:creationId xmlns:a16="http://schemas.microsoft.com/office/drawing/2014/main" id="{49B6A2B0-1316-4438-C48F-B8973FEE7ACD}"/>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a:extLst>
              <a:ext uri="{FF2B5EF4-FFF2-40B4-BE49-F238E27FC236}">
                <a16:creationId xmlns:a16="http://schemas.microsoft.com/office/drawing/2014/main" id="{5736E102-4609-36A5-8BAE-AE27F444A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sp>
        <p:nvSpPr>
          <p:cNvPr id="3" name="Pavadinimas 1">
            <a:extLst>
              <a:ext uri="{FF2B5EF4-FFF2-40B4-BE49-F238E27FC236}">
                <a16:creationId xmlns:a16="http://schemas.microsoft.com/office/drawing/2014/main" id="{36E6547E-4DF8-755E-5678-2DDBACF6B933}"/>
              </a:ext>
            </a:extLst>
          </p:cNvPr>
          <p:cNvSpPr>
            <a:spLocks noGrp="1"/>
          </p:cNvSpPr>
          <p:nvPr>
            <p:ph type="title"/>
          </p:nvPr>
        </p:nvSpPr>
        <p:spPr>
          <a:xfrm>
            <a:off x="1120254" y="13481"/>
            <a:ext cx="11012192" cy="977276"/>
          </a:xfrm>
        </p:spPr>
        <p:txBody>
          <a:bodyPr>
            <a:normAutofit/>
          </a:bodyPr>
          <a:lstStyle/>
          <a:p>
            <a:r>
              <a:rPr lang="lt-LT" sz="2400" dirty="0">
                <a:latin typeface="Times New Roman" panose="02020603050405020304" pitchFamily="18" charset="0"/>
                <a:cs typeface="Times New Roman" panose="02020603050405020304" pitchFamily="18" charset="0"/>
              </a:rPr>
              <a:t>Finansinės paramos priemonės, maksimalūs paramos dydžiai vienam paramos gavėjui ir finansavimo sąlygos:</a:t>
            </a:r>
          </a:p>
        </p:txBody>
      </p:sp>
      <p:sp>
        <p:nvSpPr>
          <p:cNvPr id="9" name="Turinio vietos rezervavimo ženklas 2">
            <a:extLst>
              <a:ext uri="{FF2B5EF4-FFF2-40B4-BE49-F238E27FC236}">
                <a16:creationId xmlns:a16="http://schemas.microsoft.com/office/drawing/2014/main" id="{AFD8155D-ABB1-D335-D574-8DA35798A5C5}"/>
              </a:ext>
            </a:extLst>
          </p:cNvPr>
          <p:cNvSpPr>
            <a:spLocks noGrp="1"/>
          </p:cNvSpPr>
          <p:nvPr>
            <p:ph sz="half" idx="1"/>
          </p:nvPr>
        </p:nvSpPr>
        <p:spPr>
          <a:xfrm>
            <a:off x="6010275" y="1669737"/>
            <a:ext cx="6039006" cy="4883463"/>
          </a:xfrm>
        </p:spPr>
        <p:txBody>
          <a:bodyPr>
            <a:normAutofit fontScale="92500" lnSpcReduction="10000"/>
          </a:bodyPr>
          <a:lstStyle/>
          <a:p>
            <a:pPr>
              <a:buFont typeface="Courier New" panose="02070309020205020404" pitchFamily="49" charset="0"/>
              <a:buChar char="o"/>
            </a:pPr>
            <a:endParaRPr lang="lt-LT" sz="1400" dirty="0">
              <a:effectLst>
                <a:outerShdw sx="1000" sy="1000" algn="tl" rotWithShape="0">
                  <a:prstClr val="black"/>
                </a:outerShdw>
              </a:effectLst>
              <a:latin typeface="Times New Roman" panose="02020603050405020304" pitchFamily="18" charset="0"/>
              <a:cs typeface="Times New Roman" panose="02020603050405020304" pitchFamily="18" charset="0"/>
            </a:endParaRPr>
          </a:p>
          <a:p>
            <a:pPr marL="0" indent="0">
              <a:buNone/>
            </a:pPr>
            <a:r>
              <a:rPr lang="lt-LT" dirty="0">
                <a:latin typeface="Times New Roman" panose="02020603050405020304" pitchFamily="18" charset="0"/>
                <a:cs typeface="Times New Roman" panose="02020603050405020304" pitchFamily="18" charset="0"/>
              </a:rPr>
              <a:t> </a:t>
            </a:r>
          </a:p>
          <a:p>
            <a:r>
              <a:rPr lang="lt-LT" b="1" dirty="0">
                <a:latin typeface="Times New Roman" panose="02020603050405020304" pitchFamily="18" charset="0"/>
                <a:cs typeface="Times New Roman" panose="02020603050405020304" pitchFamily="18" charset="0"/>
              </a:rPr>
              <a:t>Skiriama parama  </a:t>
            </a:r>
            <a:r>
              <a:rPr lang="lt-LT"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50 proc. </a:t>
            </a:r>
            <a:r>
              <a:rPr lang="lt-LT" dirty="0">
                <a:latin typeface="Times New Roman" panose="02020603050405020304" pitchFamily="18" charset="0"/>
                <a:cs typeface="Times New Roman" panose="02020603050405020304" pitchFamily="18" charset="0"/>
              </a:rPr>
              <a:t>tinkamų finansuoti išlaidų, bet ne daugiau kaip     </a:t>
            </a:r>
            <a:r>
              <a:rPr lang="en-GB"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4</a:t>
            </a:r>
            <a:r>
              <a:rPr lang="en-GB" dirty="0">
                <a:latin typeface="Times New Roman" panose="02020603050405020304" pitchFamily="18" charset="0"/>
                <a:cs typeface="Times New Roman" panose="02020603050405020304" pitchFamily="18" charset="0"/>
              </a:rPr>
              <a:t> 000 Eur.</a:t>
            </a:r>
            <a:endParaRPr lang="lt-LT" dirty="0">
              <a:latin typeface="Times New Roman" panose="02020603050405020304" pitchFamily="18" charset="0"/>
              <a:cs typeface="Times New Roman" panose="02020603050405020304" pitchFamily="18" charset="0"/>
            </a:endParaRPr>
          </a:p>
          <a:p>
            <a:pPr marL="0" indent="0">
              <a:buNone/>
            </a:pPr>
            <a:r>
              <a:rPr lang="lt-LT" b="1" dirty="0">
                <a:latin typeface="Times New Roman" panose="02020603050405020304" pitchFamily="18" charset="0"/>
                <a:cs typeface="Times New Roman" panose="02020603050405020304" pitchFamily="18" charset="0"/>
              </a:rPr>
              <a:t>Tinkamos finansuoti išlaidos:</a:t>
            </a:r>
            <a:r>
              <a:rPr lang="lt-LT" dirty="0">
                <a:latin typeface="Times New Roman" panose="02020603050405020304" pitchFamily="18" charset="0"/>
                <a:cs typeface="Times New Roman" panose="02020603050405020304" pitchFamily="18" charset="0"/>
              </a:rPr>
              <a:t> </a:t>
            </a:r>
          </a:p>
          <a:p>
            <a:r>
              <a:rPr lang="lt-LT" dirty="0">
                <a:latin typeface="Times New Roman" panose="02020603050405020304" pitchFamily="18" charset="0"/>
                <a:cs typeface="Times New Roman" panose="02020603050405020304" pitchFamily="18" charset="0"/>
              </a:rPr>
              <a:t>išlaidos, reikalingos verslo projektui įgyvendinti (ilgalaikiam arba trumpalaikiam turtui įsigyti, prekių gamybai arba paslaugų teikimui, verslo reklamos išlaidoms apmokėti, darbo vietai įsteigti),  patirtos konkurso vykdymo metais iki lapkričio 1 dienos.</a:t>
            </a:r>
          </a:p>
        </p:txBody>
      </p:sp>
      <p:sp>
        <p:nvSpPr>
          <p:cNvPr id="2" name="Stačiakampis 1">
            <a:extLst>
              <a:ext uri="{FF2B5EF4-FFF2-40B4-BE49-F238E27FC236}">
                <a16:creationId xmlns:a16="http://schemas.microsoft.com/office/drawing/2014/main" id="{593F5E3A-DF70-719C-F7FC-BA298BEEF07A}"/>
              </a:ext>
            </a:extLst>
          </p:cNvPr>
          <p:cNvSpPr/>
          <p:nvPr/>
        </p:nvSpPr>
        <p:spPr>
          <a:xfrm>
            <a:off x="1203418" y="879631"/>
            <a:ext cx="10845863" cy="159712"/>
          </a:xfrm>
          <a:prstGeom prst="rect">
            <a:avLst/>
          </a:prstGeom>
          <a:solidFill>
            <a:schemeClr val="accent4">
              <a:lumMod val="40000"/>
              <a:lumOff val="60000"/>
              <a:alpha val="48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urinio vietos rezervavimo ženklas 2">
            <a:extLst>
              <a:ext uri="{FF2B5EF4-FFF2-40B4-BE49-F238E27FC236}">
                <a16:creationId xmlns:a16="http://schemas.microsoft.com/office/drawing/2014/main" id="{ABDB3922-A6F9-4D66-AAD9-CC1C729A26F4}"/>
              </a:ext>
            </a:extLst>
          </p:cNvPr>
          <p:cNvSpPr txBox="1">
            <a:spLocks/>
          </p:cNvSpPr>
          <p:nvPr/>
        </p:nvSpPr>
        <p:spPr>
          <a:xfrm>
            <a:off x="1120254" y="1196340"/>
            <a:ext cx="10970609" cy="7587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lt-LT" sz="1400" dirty="0">
              <a:effectLst>
                <a:outerShdw sx="1000" sy="1000" algn="tl" rotWithShape="0">
                  <a:prstClr val="black"/>
                </a:outerShdw>
              </a:effectLst>
              <a:latin typeface="Times New Roman" panose="02020603050405020304" pitchFamily="18" charset="0"/>
              <a:cs typeface="Times New Roman" panose="02020603050405020304" pitchFamily="18" charset="0"/>
            </a:endParaRPr>
          </a:p>
          <a:p>
            <a:pPr marL="0" indent="0">
              <a:buNone/>
            </a:pPr>
            <a:r>
              <a:rPr lang="lt-LT" b="1" dirty="0">
                <a:latin typeface="Times New Roman" panose="02020603050405020304" pitchFamily="18" charset="0"/>
                <a:cs typeface="Times New Roman" panose="02020603050405020304" pitchFamily="18" charset="0"/>
              </a:rPr>
              <a:t>Verslo projektų konkursas „Vyresnių nei 45 m. asmenų verslo skatinimas“</a:t>
            </a:r>
          </a:p>
        </p:txBody>
      </p:sp>
      <p:pic>
        <p:nvPicPr>
          <p:cNvPr id="6" name="Paveikslėlis 5">
            <a:extLst>
              <a:ext uri="{FF2B5EF4-FFF2-40B4-BE49-F238E27FC236}">
                <a16:creationId xmlns:a16="http://schemas.microsoft.com/office/drawing/2014/main" id="{5D5576C9-7141-42C4-AC5D-CB0BACC4C8CF}"/>
              </a:ext>
            </a:extLst>
          </p:cNvPr>
          <p:cNvPicPr>
            <a:picLocks noChangeAspect="1"/>
          </p:cNvPicPr>
          <p:nvPr/>
        </p:nvPicPr>
        <p:blipFill>
          <a:blip r:embed="rId3"/>
          <a:stretch>
            <a:fillRect/>
          </a:stretch>
        </p:blipFill>
        <p:spPr>
          <a:xfrm>
            <a:off x="921900" y="2628733"/>
            <a:ext cx="5088374" cy="3438692"/>
          </a:xfrm>
          <a:prstGeom prst="rect">
            <a:avLst/>
          </a:prstGeom>
        </p:spPr>
      </p:pic>
      <p:sp>
        <p:nvSpPr>
          <p:cNvPr id="8" name="TextBox 7">
            <a:extLst>
              <a:ext uri="{FF2B5EF4-FFF2-40B4-BE49-F238E27FC236}">
                <a16:creationId xmlns:a16="http://schemas.microsoft.com/office/drawing/2014/main" id="{F6DD8F1A-83C2-471C-B603-E8ABFE711554}"/>
              </a:ext>
            </a:extLst>
          </p:cNvPr>
          <p:cNvSpPr txBox="1"/>
          <p:nvPr/>
        </p:nvSpPr>
        <p:spPr>
          <a:xfrm>
            <a:off x="5124450" y="6067425"/>
            <a:ext cx="971550" cy="307777"/>
          </a:xfrm>
          <a:prstGeom prst="rect">
            <a:avLst/>
          </a:prstGeom>
          <a:noFill/>
        </p:spPr>
        <p:txBody>
          <a:bodyPr wrap="square" rtlCol="0">
            <a:spAutoFit/>
          </a:bodyPr>
          <a:lstStyle/>
          <a:p>
            <a:r>
              <a:rPr lang="lt-LT" sz="1400" b="1" dirty="0"/>
              <a:t>©</a:t>
            </a:r>
            <a:r>
              <a:rPr lang="lt-LT" sz="1200" b="1" dirty="0" err="1"/>
              <a:t>FreePK</a:t>
            </a:r>
            <a:endParaRPr lang="lt-LT" sz="1200" b="1" dirty="0"/>
          </a:p>
        </p:txBody>
      </p:sp>
      <p:pic>
        <p:nvPicPr>
          <p:cNvPr id="11" name="Paveikslėlis 10">
            <a:extLst>
              <a:ext uri="{FF2B5EF4-FFF2-40B4-BE49-F238E27FC236}">
                <a16:creationId xmlns:a16="http://schemas.microsoft.com/office/drawing/2014/main" id="{4D837384-BFC6-4052-9EF0-82350E597FAA}"/>
              </a:ext>
            </a:extLst>
          </p:cNvPr>
          <p:cNvPicPr>
            <a:picLocks noChangeAspect="1"/>
          </p:cNvPicPr>
          <p:nvPr/>
        </p:nvPicPr>
        <p:blipFill>
          <a:blip r:embed="rId4"/>
          <a:stretch>
            <a:fillRect/>
          </a:stretch>
        </p:blipFill>
        <p:spPr>
          <a:xfrm>
            <a:off x="1203418" y="6284354"/>
            <a:ext cx="4145639" cy="359695"/>
          </a:xfrm>
          <a:prstGeom prst="rect">
            <a:avLst/>
          </a:prstGeom>
        </p:spPr>
      </p:pic>
    </p:spTree>
    <p:extLst>
      <p:ext uri="{BB962C8B-B14F-4D97-AF65-F5344CB8AC3E}">
        <p14:creationId xmlns:p14="http://schemas.microsoft.com/office/powerpoint/2010/main" val="4173820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a:extLst>
              <a:ext uri="{FF2B5EF4-FFF2-40B4-BE49-F238E27FC236}">
                <a16:creationId xmlns:a16="http://schemas.microsoft.com/office/drawing/2014/main" id="{49B6A2B0-1316-4438-C48F-B8973FEE7ACD}"/>
              </a:ext>
            </a:extLst>
          </p:cNvPr>
          <p:cNvSpPr/>
          <p:nvPr/>
        </p:nvSpPr>
        <p:spPr>
          <a:xfrm>
            <a:off x="7500" y="-8878"/>
            <a:ext cx="914400" cy="6875755"/>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a:extLst>
              <a:ext uri="{FF2B5EF4-FFF2-40B4-BE49-F238E27FC236}">
                <a16:creationId xmlns:a16="http://schemas.microsoft.com/office/drawing/2014/main" id="{5736E102-4609-36A5-8BAE-AE27F444A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4" y="62069"/>
            <a:ext cx="795291" cy="795291"/>
          </a:xfrm>
          <a:prstGeom prst="rect">
            <a:avLst/>
          </a:prstGeom>
        </p:spPr>
      </p:pic>
      <p:sp>
        <p:nvSpPr>
          <p:cNvPr id="3" name="Pavadinimas 1">
            <a:extLst>
              <a:ext uri="{FF2B5EF4-FFF2-40B4-BE49-F238E27FC236}">
                <a16:creationId xmlns:a16="http://schemas.microsoft.com/office/drawing/2014/main" id="{36E6547E-4DF8-755E-5678-2DDBACF6B933}"/>
              </a:ext>
            </a:extLst>
          </p:cNvPr>
          <p:cNvSpPr>
            <a:spLocks noGrp="1"/>
          </p:cNvSpPr>
          <p:nvPr>
            <p:ph type="title"/>
          </p:nvPr>
        </p:nvSpPr>
        <p:spPr>
          <a:xfrm>
            <a:off x="1120254" y="13481"/>
            <a:ext cx="11012192" cy="977276"/>
          </a:xfrm>
        </p:spPr>
        <p:txBody>
          <a:bodyPr>
            <a:normAutofit/>
          </a:bodyPr>
          <a:lstStyle/>
          <a:p>
            <a:r>
              <a:rPr lang="lt-LT" sz="2400" dirty="0">
                <a:latin typeface="Times New Roman" panose="02020603050405020304" pitchFamily="18" charset="0"/>
                <a:cs typeface="Times New Roman" panose="02020603050405020304" pitchFamily="18" charset="0"/>
              </a:rPr>
              <a:t> </a:t>
            </a:r>
          </a:p>
        </p:txBody>
      </p:sp>
      <p:sp>
        <p:nvSpPr>
          <p:cNvPr id="9" name="Turinio vietos rezervavimo ženklas 2">
            <a:extLst>
              <a:ext uri="{FF2B5EF4-FFF2-40B4-BE49-F238E27FC236}">
                <a16:creationId xmlns:a16="http://schemas.microsoft.com/office/drawing/2014/main" id="{AFD8155D-ABB1-D335-D574-8DA35798A5C5}"/>
              </a:ext>
            </a:extLst>
          </p:cNvPr>
          <p:cNvSpPr>
            <a:spLocks noGrp="1"/>
          </p:cNvSpPr>
          <p:nvPr>
            <p:ph sz="half" idx="1"/>
          </p:nvPr>
        </p:nvSpPr>
        <p:spPr>
          <a:xfrm>
            <a:off x="1069307" y="983074"/>
            <a:ext cx="10845863" cy="4316806"/>
          </a:xfrm>
        </p:spPr>
        <p:txBody>
          <a:bodyPr>
            <a:normAutofit fontScale="62500" lnSpcReduction="20000"/>
          </a:bodyPr>
          <a:lstStyle/>
          <a:p>
            <a:pPr>
              <a:buFont typeface="Courier New" panose="02070309020205020404" pitchFamily="49" charset="0"/>
              <a:buChar char="o"/>
            </a:pPr>
            <a:endParaRPr lang="lt-LT" sz="1400" dirty="0">
              <a:effectLst>
                <a:outerShdw sx="1000" sy="1000" algn="tl" rotWithShape="0">
                  <a:prstClr val="black"/>
                </a:outerShdw>
              </a:effectLst>
              <a:latin typeface="Bahnschrift" panose="020B0502040204020203" pitchFamily="34" charset="0"/>
            </a:endParaRPr>
          </a:p>
          <a:p>
            <a:pPr marL="457200" lvl="1" indent="0">
              <a:buNone/>
            </a:pPr>
            <a:r>
              <a:rPr lang="lt-LT" dirty="0"/>
              <a:t> </a:t>
            </a:r>
          </a:p>
          <a:p>
            <a:pPr marL="0" lvl="0" indent="0">
              <a:buNone/>
            </a:pPr>
            <a:r>
              <a:rPr lang="lt-LT" sz="3700" b="1" dirty="0">
                <a:latin typeface="Times New Roman" panose="02020603050405020304" pitchFamily="18" charset="0"/>
                <a:cs typeface="Times New Roman" panose="02020603050405020304" pitchFamily="18" charset="0"/>
              </a:rPr>
              <a:t>Skiriama parama </a:t>
            </a:r>
            <a:r>
              <a:rPr lang="lt-LT" sz="3700" dirty="0">
                <a:latin typeface="Times New Roman" panose="02020603050405020304" pitchFamily="18" charset="0"/>
                <a:cs typeface="Times New Roman" panose="02020603050405020304" pitchFamily="18" charset="0"/>
              </a:rPr>
              <a:t>– 80 proc. tinkamų finansuoti išlaidų, bet ne daugiau kaip 7 000 Eur;</a:t>
            </a:r>
          </a:p>
          <a:p>
            <a:pPr lvl="0"/>
            <a:r>
              <a:rPr lang="lt-LT" sz="3700" dirty="0">
                <a:latin typeface="Times New Roman" panose="02020603050405020304" pitchFamily="18" charset="0"/>
                <a:cs typeface="Times New Roman" panose="02020603050405020304" pitchFamily="18" charset="0"/>
              </a:rPr>
              <a:t> investuojantiems </a:t>
            </a:r>
            <a:r>
              <a:rPr lang="lt-LT" sz="3700" dirty="0" err="1">
                <a:latin typeface="Times New Roman" panose="02020603050405020304" pitchFamily="18" charset="0"/>
                <a:cs typeface="Times New Roman" panose="02020603050405020304" pitchFamily="18" charset="0"/>
              </a:rPr>
              <a:t>robotikos</a:t>
            </a:r>
            <a:r>
              <a:rPr lang="lt-LT" sz="3700" dirty="0">
                <a:latin typeface="Times New Roman" panose="02020603050405020304" pitchFamily="18" charset="0"/>
                <a:cs typeface="Times New Roman" panose="02020603050405020304" pitchFamily="18" charset="0"/>
              </a:rPr>
              <a:t>, automatizavimo, technologijų srityse;</a:t>
            </a:r>
          </a:p>
          <a:p>
            <a:pPr lvl="0"/>
            <a:r>
              <a:rPr lang="lt-LT" sz="3700" dirty="0">
                <a:latin typeface="Times New Roman" panose="02020603050405020304" pitchFamily="18" charset="0"/>
                <a:cs typeface="Times New Roman" panose="02020603050405020304" pitchFamily="18" charset="0"/>
              </a:rPr>
              <a:t>kuriantiems naujus, inovatyvius produktus (prototipus) verslui;</a:t>
            </a:r>
          </a:p>
          <a:p>
            <a:pPr lvl="0"/>
            <a:r>
              <a:rPr lang="lt-LT" sz="3700" dirty="0">
                <a:latin typeface="Times New Roman" panose="02020603050405020304" pitchFamily="18" charset="0"/>
                <a:cs typeface="Times New Roman" panose="02020603050405020304" pitchFamily="18" charset="0"/>
              </a:rPr>
              <a:t>investuojantiems į verslo skaitmeninimo sprendimus, kuriais siekiama skaitmenizuoti ir (ar) optimizuoti su gamybos ir (ar) paslaugų teikimu susijusius klientų valdymo ir aptarnavimo, tarptautinių kokybės vadybos standartų diegimo ir (ar) veiklos organizavimo procesus; </a:t>
            </a:r>
          </a:p>
          <a:p>
            <a:pPr lvl="0"/>
            <a:r>
              <a:rPr lang="lt-LT" sz="3700" dirty="0">
                <a:latin typeface="Times New Roman" panose="02020603050405020304" pitchFamily="18" charset="0"/>
                <a:cs typeface="Times New Roman" panose="02020603050405020304" pitchFamily="18" charset="0"/>
              </a:rPr>
              <a:t>diegiantiems technologines inovacijas, mažinančias klimato kaitos ir šiltnamio efekto pasekmes.</a:t>
            </a:r>
          </a:p>
          <a:p>
            <a:pPr marL="0" lvl="0" indent="0">
              <a:buNone/>
            </a:pPr>
            <a:endParaRPr lang="lt-LT" sz="2600" dirty="0">
              <a:latin typeface="Times New Roman" panose="02020603050405020304" pitchFamily="18" charset="0"/>
              <a:cs typeface="Times New Roman" panose="02020603050405020304" pitchFamily="18" charset="0"/>
            </a:endParaRPr>
          </a:p>
          <a:p>
            <a:pPr marL="0" indent="0">
              <a:buNone/>
            </a:pPr>
            <a:r>
              <a:rPr lang="lt-LT" sz="2600" b="1" dirty="0">
                <a:latin typeface="Times New Roman" panose="02020603050405020304" pitchFamily="18" charset="0"/>
                <a:cs typeface="Times New Roman" panose="02020603050405020304" pitchFamily="18" charset="0"/>
              </a:rPr>
              <a:t> </a:t>
            </a:r>
            <a:endParaRPr lang="lt-LT" sz="2600" dirty="0">
              <a:latin typeface="Times New Roman" panose="02020603050405020304" pitchFamily="18" charset="0"/>
              <a:cs typeface="Times New Roman" panose="02020603050405020304" pitchFamily="18" charset="0"/>
            </a:endParaRPr>
          </a:p>
        </p:txBody>
      </p:sp>
      <p:sp>
        <p:nvSpPr>
          <p:cNvPr id="2" name="Stačiakampis 1">
            <a:extLst>
              <a:ext uri="{FF2B5EF4-FFF2-40B4-BE49-F238E27FC236}">
                <a16:creationId xmlns:a16="http://schemas.microsoft.com/office/drawing/2014/main" id="{593F5E3A-DF70-719C-F7FC-BA298BEEF07A}"/>
              </a:ext>
            </a:extLst>
          </p:cNvPr>
          <p:cNvSpPr/>
          <p:nvPr/>
        </p:nvSpPr>
        <p:spPr>
          <a:xfrm>
            <a:off x="1177945" y="903218"/>
            <a:ext cx="10845863" cy="159712"/>
          </a:xfrm>
          <a:prstGeom prst="rect">
            <a:avLst/>
          </a:prstGeom>
          <a:solidFill>
            <a:schemeClr val="accent4">
              <a:lumMod val="40000"/>
              <a:lumOff val="60000"/>
              <a:alpha val="48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urinio vietos rezervavimo ženklas 2">
            <a:extLst>
              <a:ext uri="{FF2B5EF4-FFF2-40B4-BE49-F238E27FC236}">
                <a16:creationId xmlns:a16="http://schemas.microsoft.com/office/drawing/2014/main" id="{ABDB3922-A6F9-4D66-AAD9-CC1C729A26F4}"/>
              </a:ext>
            </a:extLst>
          </p:cNvPr>
          <p:cNvSpPr txBox="1">
            <a:spLocks/>
          </p:cNvSpPr>
          <p:nvPr/>
        </p:nvSpPr>
        <p:spPr>
          <a:xfrm>
            <a:off x="1053199" y="143656"/>
            <a:ext cx="10970609" cy="7169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lt-LT" sz="1400" dirty="0">
              <a:effectLst>
                <a:outerShdw sx="1000" sy="1000" algn="tl" rotWithShape="0">
                  <a:prstClr val="black"/>
                </a:outerShdw>
              </a:effectLst>
              <a:latin typeface="Bahnschrift" panose="020B0502040204020203" pitchFamily="34" charset="0"/>
            </a:endParaRPr>
          </a:p>
          <a:p>
            <a:pPr marL="0" indent="0">
              <a:buNone/>
            </a:pPr>
            <a:r>
              <a:rPr lang="lt-LT" b="1" dirty="0">
                <a:latin typeface="Times New Roman" panose="02020603050405020304" pitchFamily="18" charset="0"/>
                <a:cs typeface="Times New Roman" panose="02020603050405020304" pitchFamily="18" charset="0"/>
              </a:rPr>
              <a:t>Verslo projektų konkursas „Parama inovatyviam verslui“</a:t>
            </a:r>
          </a:p>
        </p:txBody>
      </p:sp>
      <p:pic>
        <p:nvPicPr>
          <p:cNvPr id="13" name="Paveikslėlis 12">
            <a:extLst>
              <a:ext uri="{FF2B5EF4-FFF2-40B4-BE49-F238E27FC236}">
                <a16:creationId xmlns:a16="http://schemas.microsoft.com/office/drawing/2014/main" id="{8CA55619-4AC3-4DE9-8024-C95F1B31A030}"/>
              </a:ext>
            </a:extLst>
          </p:cNvPr>
          <p:cNvPicPr>
            <a:picLocks noChangeAspect="1"/>
          </p:cNvPicPr>
          <p:nvPr/>
        </p:nvPicPr>
        <p:blipFill>
          <a:blip r:embed="rId3"/>
          <a:stretch>
            <a:fillRect/>
          </a:stretch>
        </p:blipFill>
        <p:spPr>
          <a:xfrm>
            <a:off x="8610309" y="4392281"/>
            <a:ext cx="3479145" cy="2322063"/>
          </a:xfrm>
          <a:prstGeom prst="rect">
            <a:avLst/>
          </a:prstGeom>
        </p:spPr>
      </p:pic>
      <p:sp>
        <p:nvSpPr>
          <p:cNvPr id="14" name="Turinio vietos rezervavimo ženklas 2">
            <a:extLst>
              <a:ext uri="{FF2B5EF4-FFF2-40B4-BE49-F238E27FC236}">
                <a16:creationId xmlns:a16="http://schemas.microsoft.com/office/drawing/2014/main" id="{4D85D003-D37A-4FF4-B7E6-6EEF9F778370}"/>
              </a:ext>
            </a:extLst>
          </p:cNvPr>
          <p:cNvSpPr txBox="1">
            <a:spLocks/>
          </p:cNvSpPr>
          <p:nvPr/>
        </p:nvSpPr>
        <p:spPr>
          <a:xfrm>
            <a:off x="1053199" y="3684138"/>
            <a:ext cx="7551021" cy="303020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lt-LT" sz="1400" i="1" dirty="0">
              <a:effectLst>
                <a:outerShdw sx="1000" sy="1000" algn="tl" rotWithShape="0">
                  <a:prstClr val="black"/>
                </a:outerShdw>
              </a:effectLst>
              <a:latin typeface="Bahnschrift" panose="020B0502040204020203" pitchFamily="34" charset="0"/>
            </a:endParaRPr>
          </a:p>
          <a:p>
            <a:pPr marL="457200" lvl="1" indent="0">
              <a:buFont typeface="Arial" panose="020B0604020202020204" pitchFamily="34" charset="0"/>
              <a:buNone/>
            </a:pPr>
            <a:r>
              <a:rPr lang="lt-LT" i="1" dirty="0"/>
              <a:t> </a:t>
            </a:r>
          </a:p>
          <a:p>
            <a:pPr marL="0" indent="0">
              <a:buNone/>
            </a:pPr>
            <a:r>
              <a:rPr lang="lt-LT" sz="2400" b="1" dirty="0">
                <a:latin typeface="Times New Roman" panose="02020603050405020304" pitchFamily="18" charset="0"/>
                <a:cs typeface="Times New Roman" panose="02020603050405020304" pitchFamily="18" charset="0"/>
              </a:rPr>
              <a:t>Tinkamos finansuoti išlaidos:</a:t>
            </a:r>
            <a:r>
              <a:rPr lang="lt-LT" sz="2400" dirty="0">
                <a:latin typeface="Times New Roman" panose="02020603050405020304" pitchFamily="18" charset="0"/>
                <a:cs typeface="Times New Roman" panose="02020603050405020304" pitchFamily="18" charset="0"/>
              </a:rPr>
              <a:t> </a:t>
            </a:r>
          </a:p>
          <a:p>
            <a:pPr marL="0" indent="0">
              <a:buNone/>
            </a:pPr>
            <a:r>
              <a:rPr lang="lt-LT" sz="2400" dirty="0">
                <a:latin typeface="Times New Roman" panose="02020603050405020304" pitchFamily="18" charset="0"/>
                <a:cs typeface="Times New Roman" panose="02020603050405020304" pitchFamily="18" charset="0"/>
              </a:rPr>
              <a:t>išlaidos, reikalingos inovatyviam verslo projektui įgyvendinti: prekių ženklui registruoti, patentuoti, licencijuoti, ilgalaikiam arba trumpalaikiam turtui, prekėms arba paslaugoms, susijusioms su verslo projekto įgyvendinimu, įsigyti, verslo reklamos išlaidoms, darbo vietos steigimo išlaidoms (išskyrus darbo užmokestį), patirtoms konkurso vykdymo metais iki š. m. </a:t>
            </a:r>
            <a:r>
              <a:rPr lang="lt-LT" sz="2400" b="1" dirty="0">
                <a:latin typeface="Times New Roman" panose="02020603050405020304" pitchFamily="18" charset="0"/>
                <a:cs typeface="Times New Roman" panose="02020603050405020304" pitchFamily="18" charset="0"/>
              </a:rPr>
              <a:t>lapkričio</a:t>
            </a:r>
            <a:r>
              <a:rPr lang="lt-LT" sz="2400" dirty="0">
                <a:latin typeface="Times New Roman" panose="02020603050405020304" pitchFamily="18" charset="0"/>
                <a:cs typeface="Times New Roman" panose="02020603050405020304" pitchFamily="18" charset="0"/>
              </a:rPr>
              <a:t> 1 dienos, padengti.</a:t>
            </a:r>
          </a:p>
          <a:p>
            <a:pPr marL="0" indent="0">
              <a:buFont typeface="Arial" panose="020B0604020202020204" pitchFamily="34" charset="0"/>
              <a:buNone/>
            </a:pPr>
            <a:endParaRPr lang="lt-LT" sz="2600" dirty="0">
              <a:latin typeface="Times New Roman" panose="02020603050405020304" pitchFamily="18" charset="0"/>
              <a:cs typeface="Times New Roman" panose="02020603050405020304" pitchFamily="18" charset="0"/>
            </a:endParaRPr>
          </a:p>
        </p:txBody>
      </p:sp>
      <p:sp>
        <p:nvSpPr>
          <p:cNvPr id="15" name="Antrinis pavadinimas 2">
            <a:extLst>
              <a:ext uri="{FF2B5EF4-FFF2-40B4-BE49-F238E27FC236}">
                <a16:creationId xmlns:a16="http://schemas.microsoft.com/office/drawing/2014/main" id="{80C09EED-5728-4298-A0B5-39788EEB51EB}"/>
              </a:ext>
            </a:extLst>
          </p:cNvPr>
          <p:cNvSpPr txBox="1">
            <a:spLocks/>
          </p:cNvSpPr>
          <p:nvPr/>
        </p:nvSpPr>
        <p:spPr>
          <a:xfrm>
            <a:off x="9005650" y="6491972"/>
            <a:ext cx="2876062" cy="352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000" dirty="0"/>
              <a:t>© AB ROL nuotrauka</a:t>
            </a:r>
          </a:p>
        </p:txBody>
      </p:sp>
    </p:spTree>
    <p:extLst>
      <p:ext uri="{BB962C8B-B14F-4D97-AF65-F5344CB8AC3E}">
        <p14:creationId xmlns:p14="http://schemas.microsoft.com/office/powerpoint/2010/main" val="290447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04383D5-2607-40AD-B9B9-82B1FE902FA1}"/>
              </a:ext>
            </a:extLst>
          </p:cNvPr>
          <p:cNvSpPr>
            <a:spLocks noGrp="1"/>
          </p:cNvSpPr>
          <p:nvPr>
            <p:ph type="title"/>
          </p:nvPr>
        </p:nvSpPr>
        <p:spPr/>
        <p:txBody>
          <a:bodyPr>
            <a:normAutofit/>
          </a:bodyPr>
          <a:lstStyle/>
          <a:p>
            <a:r>
              <a:rPr lang="lt-LT" sz="2200" b="1" dirty="0">
                <a:latin typeface="Times New Roman" panose="02020603050405020304" pitchFamily="18" charset="0"/>
                <a:cs typeface="Times New Roman" panose="02020603050405020304" pitchFamily="18" charset="0"/>
              </a:rPr>
              <a:t>DOKUMENTAI, REIKALINGI FINANSINEI PARAMAI GAUTI</a:t>
            </a:r>
            <a:br>
              <a:rPr lang="lt-LT" dirty="0"/>
            </a:br>
            <a:endParaRPr lang="lt-LT" dirty="0"/>
          </a:p>
        </p:txBody>
      </p:sp>
      <p:sp>
        <p:nvSpPr>
          <p:cNvPr id="3" name="Turinio vietos rezervavimo ženklas 2">
            <a:extLst>
              <a:ext uri="{FF2B5EF4-FFF2-40B4-BE49-F238E27FC236}">
                <a16:creationId xmlns:a16="http://schemas.microsoft.com/office/drawing/2014/main" id="{187BD126-5688-48AE-BF6E-45E6F5D98013}"/>
              </a:ext>
            </a:extLst>
          </p:cNvPr>
          <p:cNvSpPr>
            <a:spLocks noGrp="1"/>
          </p:cNvSpPr>
          <p:nvPr>
            <p:ph idx="1"/>
          </p:nvPr>
        </p:nvSpPr>
        <p:spPr>
          <a:xfrm>
            <a:off x="723440" y="1405422"/>
            <a:ext cx="11266644" cy="4837608"/>
          </a:xfrm>
        </p:spPr>
        <p:txBody>
          <a:bodyPr>
            <a:noAutofit/>
          </a:bodyPr>
          <a:lstStyle/>
          <a:p>
            <a:pPr>
              <a:buFont typeface="Wingdings" panose="05000000000000000000" pitchFamily="2" charset="2"/>
              <a:buChar char="ü"/>
            </a:pPr>
            <a:r>
              <a:rPr lang="en-GB" sz="1600" b="1" dirty="0">
                <a:latin typeface="Times New Roman" panose="02020603050405020304" pitchFamily="18" charset="0"/>
                <a:cs typeface="Times New Roman" panose="02020603050405020304" pitchFamily="18" charset="0"/>
              </a:rPr>
              <a:t>SVV </a:t>
            </a:r>
            <a:r>
              <a:rPr lang="lt-LT" sz="1600" b="1" dirty="0">
                <a:latin typeface="Times New Roman" panose="02020603050405020304" pitchFamily="18" charset="0"/>
                <a:cs typeface="Times New Roman" panose="02020603050405020304" pitchFamily="18" charset="0"/>
              </a:rPr>
              <a:t>subjektai, norintys gauti paramą</a:t>
            </a:r>
            <a:r>
              <a:rPr lang="en-GB" sz="1600" b="1"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Savivaldybės </a:t>
            </a:r>
            <a:r>
              <a:rPr lang="lt-LT" sz="1600" dirty="0">
                <a:latin typeface="Times New Roman" panose="02020603050405020304" pitchFamily="18" charset="0"/>
                <a:cs typeface="Times New Roman" panose="02020603050405020304" pitchFamily="18" charset="0"/>
              </a:rPr>
              <a:t>administracijai </a:t>
            </a:r>
            <a:r>
              <a:rPr lang="lt-LT" sz="1600" b="1" dirty="0">
                <a:latin typeface="Times New Roman" panose="02020603050405020304" pitchFamily="18" charset="0"/>
                <a:cs typeface="Times New Roman" panose="02020603050405020304" pitchFamily="18" charset="0"/>
              </a:rPr>
              <a:t>pateikia nustatytos formos paraišką </a:t>
            </a:r>
            <a:r>
              <a:rPr lang="lt-LT" sz="1600" dirty="0">
                <a:latin typeface="Times New Roman" panose="02020603050405020304" pitchFamily="18" charset="0"/>
                <a:cs typeface="Times New Roman" panose="02020603050405020304" pitchFamily="18" charset="0"/>
              </a:rPr>
              <a:t>dėl finansinės</a:t>
            </a:r>
            <a:r>
              <a:rPr lang="en-GB" sz="1600" dirty="0">
                <a:latin typeface="Times New Roman" panose="02020603050405020304" pitchFamily="18" charset="0"/>
                <a:cs typeface="Times New Roman" panose="02020603050405020304" pitchFamily="18" charset="0"/>
              </a:rPr>
              <a:t> paramos </a:t>
            </a:r>
            <a:r>
              <a:rPr lang="lt-LT" sz="1600" dirty="0">
                <a:latin typeface="Times New Roman" panose="02020603050405020304" pitchFamily="18" charset="0"/>
                <a:cs typeface="Times New Roman" panose="02020603050405020304" pitchFamily="18" charset="0"/>
              </a:rPr>
              <a:t>skyrimo pagal atitinkamą finansavimo priemonę arba paraišką dalyvauti verslo projektų konkursuose </a:t>
            </a:r>
            <a:r>
              <a:rPr lang="lt-LT" sz="1600" b="1" dirty="0">
                <a:latin typeface="Times New Roman" panose="02020603050405020304" pitchFamily="18" charset="0"/>
                <a:cs typeface="Times New Roman" panose="02020603050405020304" pitchFamily="18" charset="0"/>
              </a:rPr>
              <a:t>su visais paraiškoje reikalaujamais dokumentais. </a:t>
            </a:r>
            <a:r>
              <a:rPr lang="lt-LT" sz="1600" dirty="0">
                <a:latin typeface="Times New Roman" panose="02020603050405020304" pitchFamily="18" charset="0"/>
                <a:cs typeface="Times New Roman" panose="02020603050405020304" pitchFamily="18" charset="0"/>
              </a:rPr>
              <a:t> </a:t>
            </a:r>
          </a:p>
          <a:p>
            <a:pPr marL="0" indent="0">
              <a:buNone/>
            </a:pPr>
            <a:endParaRPr lang="lt-LT"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lt-LT" sz="1600" dirty="0">
                <a:latin typeface="Times New Roman" panose="02020603050405020304" pitchFamily="18" charset="0"/>
                <a:cs typeface="Times New Roman" panose="02020603050405020304" pitchFamily="18" charset="0"/>
              </a:rPr>
              <a:t>Su paraiška turi pateikti:</a:t>
            </a:r>
          </a:p>
          <a:p>
            <a:pPr marL="0" indent="0">
              <a:buNone/>
            </a:pPr>
            <a:r>
              <a:rPr lang="lt-LT" sz="1600" dirty="0">
                <a:latin typeface="Times New Roman" panose="02020603050405020304" pitchFamily="18" charset="0"/>
                <a:cs typeface="Times New Roman" panose="02020603050405020304" pitchFamily="18" charset="0"/>
              </a:rPr>
              <a:t>- </a:t>
            </a:r>
            <a:r>
              <a:rPr lang="lt-LT" sz="1600" b="1" dirty="0">
                <a:latin typeface="Times New Roman" panose="02020603050405020304" pitchFamily="18" charset="0"/>
                <a:cs typeface="Times New Roman" panose="02020603050405020304" pitchFamily="18" charset="0"/>
              </a:rPr>
              <a:t>išrašą apie įmonės registraciją </a:t>
            </a:r>
            <a:r>
              <a:rPr lang="lt-LT" sz="1600" dirty="0">
                <a:latin typeface="Times New Roman" panose="02020603050405020304" pitchFamily="18" charset="0"/>
                <a:cs typeface="Times New Roman" panose="02020603050405020304" pitchFamily="18" charset="0"/>
              </a:rPr>
              <a:t>iš VĮ Registrų centro Juridinių asmenų registro (toliau – JAR)*;</a:t>
            </a:r>
          </a:p>
          <a:p>
            <a:pPr marL="0" indent="0">
              <a:buNone/>
            </a:pPr>
            <a:r>
              <a:rPr lang="lt-LT" sz="1600" dirty="0">
                <a:latin typeface="Times New Roman" panose="02020603050405020304" pitchFamily="18" charset="0"/>
                <a:cs typeface="Times New Roman" panose="02020603050405020304" pitchFamily="18" charset="0"/>
              </a:rPr>
              <a:t>- </a:t>
            </a:r>
            <a:r>
              <a:rPr lang="lt-LT" sz="1600" b="1" dirty="0">
                <a:latin typeface="Times New Roman" panose="02020603050405020304" pitchFamily="18" charset="0"/>
                <a:cs typeface="Times New Roman" panose="02020603050405020304" pitchFamily="18" charset="0"/>
              </a:rPr>
              <a:t>verslo liudijimo ir (arba) individualios veiklos pažymos kopiją</a:t>
            </a:r>
            <a:r>
              <a:rPr lang="lt-LT" sz="1600" dirty="0">
                <a:latin typeface="Times New Roman" panose="02020603050405020304" pitchFamily="18" charset="0"/>
                <a:cs typeface="Times New Roman" panose="02020603050405020304" pitchFamily="18" charset="0"/>
              </a:rPr>
              <a:t>*;</a:t>
            </a:r>
          </a:p>
          <a:p>
            <a:pPr marL="0" indent="0">
              <a:buNone/>
            </a:pPr>
            <a:r>
              <a:rPr lang="lt-LT" sz="1600" b="1" dirty="0">
                <a:latin typeface="Times New Roman" panose="02020603050405020304" pitchFamily="18" charset="0"/>
                <a:cs typeface="Times New Roman" panose="02020603050405020304" pitchFamily="18" charset="0"/>
              </a:rPr>
              <a:t>- SVV subjekto statuso deklaraciją</a:t>
            </a:r>
            <a:r>
              <a:rPr lang="lt-LT" sz="1600" dirty="0">
                <a:latin typeface="Times New Roman" panose="02020603050405020304" pitchFamily="18" charset="0"/>
                <a:cs typeface="Times New Roman" panose="02020603050405020304" pitchFamily="18" charset="0"/>
              </a:rPr>
              <a:t>, kuri skelbiama LR ekonomikos ir inovacijų ministerijos interneto svetainėje (</a:t>
            </a:r>
            <a:r>
              <a:rPr lang="lt-LT" sz="1600" dirty="0">
                <a:latin typeface="Times New Roman" panose="02020603050405020304" pitchFamily="18" charset="0"/>
                <a:cs typeface="Times New Roman" panose="02020603050405020304" pitchFamily="18" charset="0"/>
                <a:hlinkClick r:id="rId2"/>
              </a:rPr>
              <a:t>https://eimin.lrv.lt/lt/veiklos-sritys/verslo-aplinka/smulkiojo-ir-vidutinio-verslo-politika/statuso-deklaravimas-aktualus-dokumentai</a:t>
            </a:r>
            <a:r>
              <a:rPr lang="lt-LT" sz="1600" dirty="0">
                <a:latin typeface="Times New Roman" panose="02020603050405020304" pitchFamily="18" charset="0"/>
                <a:cs typeface="Times New Roman" panose="02020603050405020304" pitchFamily="18" charset="0"/>
              </a:rPr>
              <a:t> );</a:t>
            </a:r>
          </a:p>
          <a:p>
            <a:pPr marL="0" indent="0">
              <a:buNone/>
            </a:pPr>
            <a:r>
              <a:rPr lang="lt-LT" sz="1600" b="1" dirty="0">
                <a:latin typeface="Times New Roman" panose="02020603050405020304" pitchFamily="18" charset="0"/>
                <a:cs typeface="Times New Roman" panose="02020603050405020304" pitchFamily="18" charset="0"/>
              </a:rPr>
              <a:t>- „Vienos įmonės“ deklaraciją </a:t>
            </a:r>
            <a:r>
              <a:rPr lang="lt-LT" sz="1600" dirty="0">
                <a:latin typeface="Times New Roman" panose="02020603050405020304" pitchFamily="18" charset="0"/>
                <a:cs typeface="Times New Roman" panose="02020603050405020304" pitchFamily="18" charset="0"/>
              </a:rPr>
              <a:t>pagal LR ekonomikos ir inovacijų ministerijos parengtą ir interneto svetainėje paskelbtą rekomenduojamą formą (</a:t>
            </a:r>
            <a:r>
              <a:rPr lang="lt-LT" sz="1400" u="sng" dirty="0">
                <a:latin typeface="Times New Roman" panose="02020603050405020304" pitchFamily="18" charset="0"/>
                <a:cs typeface="Times New Roman" panose="02020603050405020304" pitchFamily="18" charset="0"/>
                <a:hlinkClick r:id="rId3"/>
              </a:rPr>
              <a:t>DOC</a:t>
            </a:r>
            <a:r>
              <a:rPr lang="lt-LT" sz="1600" dirty="0">
                <a:latin typeface="Times New Roman" panose="02020603050405020304" pitchFamily="18" charset="0"/>
                <a:cs typeface="Times New Roman" panose="02020603050405020304" pitchFamily="18" charset="0"/>
              </a:rPr>
              <a:t>);</a:t>
            </a:r>
          </a:p>
          <a:p>
            <a:pPr>
              <a:buFontTx/>
              <a:buChar char="-"/>
            </a:pPr>
            <a:r>
              <a:rPr lang="lt-LT" sz="1600" b="1" dirty="0">
                <a:latin typeface="Times New Roman" panose="02020603050405020304" pitchFamily="18" charset="0"/>
                <a:cs typeface="Times New Roman" panose="02020603050405020304" pitchFamily="18" charset="0"/>
              </a:rPr>
              <a:t>išlaidas pagrindžiančius dokumentus </a:t>
            </a:r>
            <a:r>
              <a:rPr lang="lt-LT" sz="1600" dirty="0">
                <a:latin typeface="Times New Roman" panose="02020603050405020304" pitchFamily="18" charset="0"/>
                <a:cs typeface="Times New Roman" panose="02020603050405020304" pitchFamily="18" charset="0"/>
              </a:rPr>
              <a:t>(sąskaitą faktūrą ir bankinio pavedimo arba  kasos čekio, patvirtinančio pinigų sumokėjimo faktą, kopiją) ir kitus paraiškoje nurodytus dokumentus. Finansinėms paramos priemonėms, nurodytoms Nuostatų 9.4, 9.5 ir 9.8 papunkčiuose, išlaidas pagrindžiantys dokumentai turi būti pateikti ne vėliau kaip iki lapkričio 1 d.</a:t>
            </a:r>
          </a:p>
          <a:p>
            <a:pPr marL="0" indent="0">
              <a:buNone/>
            </a:pPr>
            <a:endParaRPr lang="lt-LT" sz="1600" dirty="0">
              <a:latin typeface="Times New Roman" panose="02020603050405020304" pitchFamily="18" charset="0"/>
              <a:cs typeface="Times New Roman" panose="02020603050405020304" pitchFamily="18" charset="0"/>
            </a:endParaRPr>
          </a:p>
          <a:p>
            <a:pPr marL="0" indent="0">
              <a:buNone/>
            </a:pPr>
            <a:r>
              <a:rPr lang="lt-LT" sz="1400" dirty="0">
                <a:latin typeface="Times New Roman" panose="02020603050405020304" pitchFamily="18" charset="0"/>
                <a:cs typeface="Times New Roman" panose="02020603050405020304" pitchFamily="18" charset="0"/>
              </a:rPr>
              <a:t>*pateikti nebūtina, jei pareiškėjas pasirašo sutikimą tikrinti asmens duomenis.</a:t>
            </a:r>
          </a:p>
        </p:txBody>
      </p:sp>
      <p:pic>
        <p:nvPicPr>
          <p:cNvPr id="4" name="Paveikslėlis 3">
            <a:extLst>
              <a:ext uri="{FF2B5EF4-FFF2-40B4-BE49-F238E27FC236}">
                <a16:creationId xmlns:a16="http://schemas.microsoft.com/office/drawing/2014/main" id="{0286195C-1AB2-462B-BCA8-9862C095301D}"/>
              </a:ext>
            </a:extLst>
          </p:cNvPr>
          <p:cNvPicPr>
            <a:picLocks noChangeAspect="1"/>
          </p:cNvPicPr>
          <p:nvPr/>
        </p:nvPicPr>
        <p:blipFill>
          <a:blip r:embed="rId4"/>
          <a:stretch>
            <a:fillRect/>
          </a:stretch>
        </p:blipFill>
        <p:spPr>
          <a:xfrm>
            <a:off x="45651" y="151609"/>
            <a:ext cx="792549" cy="798645"/>
          </a:xfrm>
          <a:prstGeom prst="rect">
            <a:avLst/>
          </a:prstGeom>
        </p:spPr>
      </p:pic>
      <p:pic>
        <p:nvPicPr>
          <p:cNvPr id="5" name="Paveikslėlis 4">
            <a:extLst>
              <a:ext uri="{FF2B5EF4-FFF2-40B4-BE49-F238E27FC236}">
                <a16:creationId xmlns:a16="http://schemas.microsoft.com/office/drawing/2014/main" id="{997E308D-5081-4A93-98B3-4721F6B219AA}"/>
              </a:ext>
            </a:extLst>
          </p:cNvPr>
          <p:cNvPicPr>
            <a:picLocks noChangeAspect="1"/>
          </p:cNvPicPr>
          <p:nvPr/>
        </p:nvPicPr>
        <p:blipFill>
          <a:blip r:embed="rId5"/>
          <a:stretch>
            <a:fillRect/>
          </a:stretch>
        </p:blipFill>
        <p:spPr>
          <a:xfrm>
            <a:off x="838200" y="942554"/>
            <a:ext cx="10857917" cy="170703"/>
          </a:xfrm>
          <a:prstGeom prst="rect">
            <a:avLst/>
          </a:prstGeom>
        </p:spPr>
      </p:pic>
    </p:spTree>
    <p:extLst>
      <p:ext uri="{BB962C8B-B14F-4D97-AF65-F5344CB8AC3E}">
        <p14:creationId xmlns:p14="http://schemas.microsoft.com/office/powerpoint/2010/main" val="318346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808E341B-6588-4B62-9DF5-6A4419D2987F}"/>
              </a:ext>
            </a:extLst>
          </p:cNvPr>
          <p:cNvSpPr>
            <a:spLocks noGrp="1"/>
          </p:cNvSpPr>
          <p:nvPr>
            <p:ph idx="1"/>
          </p:nvPr>
        </p:nvSpPr>
        <p:spPr>
          <a:xfrm>
            <a:off x="469640" y="1258407"/>
            <a:ext cx="11631168" cy="4758068"/>
          </a:xfrm>
        </p:spPr>
        <p:txBody>
          <a:bodyPr>
            <a:noAutofit/>
          </a:bodyPr>
          <a:lstStyle/>
          <a:p>
            <a:pPr marL="0" indent="0">
              <a:buNone/>
            </a:pPr>
            <a:r>
              <a:rPr lang="lt-LT" sz="2400" b="1" dirty="0">
                <a:latin typeface="Times New Roman" panose="02020603050405020304" pitchFamily="18" charset="0"/>
                <a:cs typeface="Times New Roman" panose="02020603050405020304" pitchFamily="18" charset="0"/>
              </a:rPr>
              <a:t>Pareiškėjais gali būti SVV,  kurie paraiškos teikimo metu atitinka šiuos reikalavimus:</a:t>
            </a:r>
          </a:p>
          <a:p>
            <a:pPr>
              <a:buFont typeface="Wingdings" panose="05000000000000000000" pitchFamily="2" charset="2"/>
              <a:buChar char="ü"/>
            </a:pPr>
            <a:r>
              <a:rPr lang="lt-LT" sz="2000" dirty="0">
                <a:latin typeface="Times New Roman" panose="02020603050405020304" pitchFamily="18" charset="0"/>
                <a:cs typeface="Times New Roman" panose="02020603050405020304" pitchFamily="18" charset="0"/>
              </a:rPr>
              <a:t>yra registruoti ar deklaravę gyvenamąją vietą ir vykdo veiklą Šiaulių miesto savivaldybės teritorijoje; </a:t>
            </a:r>
          </a:p>
          <a:p>
            <a:pPr>
              <a:buFont typeface="Wingdings" panose="05000000000000000000" pitchFamily="2" charset="2"/>
              <a:buChar char="ü"/>
            </a:pPr>
            <a:r>
              <a:rPr lang="lt-LT" sz="2000" i="1" dirty="0">
                <a:latin typeface="Times New Roman" panose="02020603050405020304" pitchFamily="18" charset="0"/>
                <a:cs typeface="Times New Roman" panose="02020603050405020304" pitchFamily="18" charset="0"/>
              </a:rPr>
              <a:t>veiklą vykdo gamybos ir (ar) paslaugų srityje</a:t>
            </a:r>
            <a:r>
              <a:rPr lang="lt-LT" sz="20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lt-LT" sz="2000" dirty="0">
                <a:latin typeface="Times New Roman" panose="02020603050405020304" pitchFamily="18" charset="0"/>
                <a:cs typeface="Times New Roman" panose="02020603050405020304" pitchFamily="18" charset="0"/>
              </a:rPr>
              <a:t>veiklą vykdo ne ilgiau kaip 3 m., išskyrus socialinio poveikio projektus vykdančius SVV subjektus. Socialinio poveikio projektą vykdantys SVV subjektai paraiškas gali teikti, jei veiklą vykdo ne ilgiau kaip 5 m.; </a:t>
            </a:r>
          </a:p>
          <a:p>
            <a:pPr>
              <a:buFont typeface="Wingdings" panose="05000000000000000000" pitchFamily="2" charset="2"/>
              <a:buChar char="ü"/>
            </a:pPr>
            <a:r>
              <a:rPr lang="lt-LT" sz="2000" dirty="0">
                <a:latin typeface="Times New Roman" panose="02020603050405020304" pitchFamily="18" charset="0"/>
                <a:cs typeface="Times New Roman" panose="02020603050405020304" pitchFamily="18" charset="0"/>
              </a:rPr>
              <a:t>nėra padarę ekonominio pobūdžio pažeidimų;</a:t>
            </a:r>
          </a:p>
          <a:p>
            <a:pPr>
              <a:buFont typeface="Wingdings" panose="05000000000000000000" pitchFamily="2" charset="2"/>
              <a:buChar char="ü"/>
            </a:pPr>
            <a:r>
              <a:rPr lang="lt-LT" sz="2000" dirty="0">
                <a:latin typeface="Times New Roman" panose="02020603050405020304" pitchFamily="18" charset="0"/>
                <a:cs typeface="Times New Roman" panose="02020603050405020304" pitchFamily="18" charset="0"/>
              </a:rPr>
              <a:t>nėra bankrutavę ar bankrutuojantys, likviduojami ir (ar) nevykdo restruktūrizacijos;</a:t>
            </a:r>
          </a:p>
          <a:p>
            <a:pPr>
              <a:buFont typeface="Wingdings" panose="05000000000000000000" pitchFamily="2" charset="2"/>
              <a:buChar char="ü"/>
            </a:pPr>
            <a:r>
              <a:rPr lang="lt-LT" sz="2000" dirty="0">
                <a:latin typeface="Times New Roman" panose="02020603050405020304" pitchFamily="18" charset="0"/>
                <a:cs typeface="Times New Roman" panose="02020603050405020304" pitchFamily="18" charset="0"/>
              </a:rPr>
              <a:t>neturi įsiskolinimų LR valstybės biudžetui, Valstybinio socialinio draudimo fondui ir (ar) savivaldybės biudžetui (išskyrus atvejus, kai mokesčių, delspinigių, baudų mokėjimas atidėtas LR teisės aktų nustatyta tvarka arba dėl šių mokesčių sumokėjimo vyksta mokestinis ginčas), kurie per paskutinius vienerius metus iki paraiškos pateikimo dienos neturėjo baudos, paskirtos už nelegaliai dirbančio ir (ar) nelegalų darbą;</a:t>
            </a:r>
          </a:p>
          <a:p>
            <a:pPr>
              <a:buFont typeface="Wingdings" panose="05000000000000000000" pitchFamily="2" charset="2"/>
              <a:buChar char="ü"/>
            </a:pPr>
            <a:r>
              <a:rPr lang="lt-LT" sz="2000" dirty="0">
                <a:latin typeface="Times New Roman" panose="02020603050405020304" pitchFamily="18" charset="0"/>
                <a:cs typeface="Times New Roman" panose="02020603050405020304" pitchFamily="18" charset="0"/>
              </a:rPr>
              <a:t>atitinka nereikšmingos (</a:t>
            </a:r>
            <a:r>
              <a:rPr lang="lt-LT" sz="2000" i="1" dirty="0">
                <a:latin typeface="Times New Roman" panose="02020603050405020304" pitchFamily="18" charset="0"/>
                <a:cs typeface="Times New Roman" panose="02020603050405020304" pitchFamily="18" charset="0"/>
              </a:rPr>
              <a:t>de </a:t>
            </a:r>
            <a:r>
              <a:rPr lang="lt-LT" sz="2000" i="1" dirty="0" err="1">
                <a:latin typeface="Times New Roman" panose="02020603050405020304" pitchFamily="18" charset="0"/>
                <a:cs typeface="Times New Roman" panose="02020603050405020304" pitchFamily="18" charset="0"/>
              </a:rPr>
              <a:t>minimis</a:t>
            </a:r>
            <a:r>
              <a:rPr lang="lt-LT" sz="2000" dirty="0">
                <a:latin typeface="Times New Roman" panose="02020603050405020304" pitchFamily="18" charset="0"/>
                <a:cs typeface="Times New Roman" panose="02020603050405020304" pitchFamily="18" charset="0"/>
              </a:rPr>
              <a:t>) pagalbos skyrimo sąlygas.</a:t>
            </a:r>
          </a:p>
        </p:txBody>
      </p:sp>
      <p:pic>
        <p:nvPicPr>
          <p:cNvPr id="6" name="Paveikslėlis 5">
            <a:extLst>
              <a:ext uri="{FF2B5EF4-FFF2-40B4-BE49-F238E27FC236}">
                <a16:creationId xmlns:a16="http://schemas.microsoft.com/office/drawing/2014/main" id="{6A26C0D8-6EDE-43FD-B20A-2C61D613F8DC}"/>
              </a:ext>
            </a:extLst>
          </p:cNvPr>
          <p:cNvPicPr>
            <a:picLocks noChangeAspect="1"/>
          </p:cNvPicPr>
          <p:nvPr/>
        </p:nvPicPr>
        <p:blipFill>
          <a:blip r:embed="rId2"/>
          <a:stretch>
            <a:fillRect/>
          </a:stretch>
        </p:blipFill>
        <p:spPr>
          <a:xfrm>
            <a:off x="70318" y="75870"/>
            <a:ext cx="798645" cy="792549"/>
          </a:xfrm>
          <a:prstGeom prst="rect">
            <a:avLst/>
          </a:prstGeom>
        </p:spPr>
      </p:pic>
      <p:pic>
        <p:nvPicPr>
          <p:cNvPr id="7" name="Paveikslėlis 6">
            <a:extLst>
              <a:ext uri="{FF2B5EF4-FFF2-40B4-BE49-F238E27FC236}">
                <a16:creationId xmlns:a16="http://schemas.microsoft.com/office/drawing/2014/main" id="{780F0FDF-4D3D-4287-A12E-10B8C6CAF866}"/>
              </a:ext>
            </a:extLst>
          </p:cNvPr>
          <p:cNvPicPr>
            <a:picLocks noChangeAspect="1"/>
          </p:cNvPicPr>
          <p:nvPr/>
        </p:nvPicPr>
        <p:blipFill>
          <a:blip r:embed="rId3"/>
          <a:stretch>
            <a:fillRect/>
          </a:stretch>
        </p:blipFill>
        <p:spPr>
          <a:xfrm>
            <a:off x="732356" y="581787"/>
            <a:ext cx="10857917" cy="170703"/>
          </a:xfrm>
          <a:prstGeom prst="rect">
            <a:avLst/>
          </a:prstGeom>
        </p:spPr>
      </p:pic>
    </p:spTree>
    <p:extLst>
      <p:ext uri="{BB962C8B-B14F-4D97-AF65-F5344CB8AC3E}">
        <p14:creationId xmlns:p14="http://schemas.microsoft.com/office/powerpoint/2010/main" val="46848506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2096</TotalTime>
  <Words>1562</Words>
  <Application>Microsoft Office PowerPoint</Application>
  <PresentationFormat>Plačiaekranė</PresentationFormat>
  <Paragraphs>166</Paragraphs>
  <Slides>22</Slides>
  <Notes>3</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22</vt:i4>
      </vt:variant>
    </vt:vector>
  </HeadingPairs>
  <TitlesOfParts>
    <vt:vector size="30" baseType="lpstr">
      <vt:lpstr>Arial</vt:lpstr>
      <vt:lpstr>Bahnschrift</vt:lpstr>
      <vt:lpstr>Calibri</vt:lpstr>
      <vt:lpstr>Calibri Light</vt:lpstr>
      <vt:lpstr>Courier New</vt:lpstr>
      <vt:lpstr>Times New Roman</vt:lpstr>
      <vt:lpstr>Wingdings</vt:lpstr>
      <vt:lpstr>„Office“ tema</vt:lpstr>
      <vt:lpstr>VERSLO FINANSAVIMO GALIMYBĖS ŠIAULIUOSE 2026 m.</vt:lpstr>
      <vt:lpstr>Renginio programa:  </vt:lpstr>
      <vt:lpstr>Verslo paramos galimybės Šiaulių mieste</vt:lpstr>
      <vt:lpstr>„PowerPoint“ pateiktis</vt:lpstr>
      <vt:lpstr>Finansinės paramos priemonės, maksimalūs paramos dydžiai vienam paramos gavėjui ir finansavimo sąlygos:</vt:lpstr>
      <vt:lpstr>Finansinės paramos priemonės, maksimalūs paramos dydžiai vienam paramos gavėjui ir finansavimo sąlygos:</vt:lpstr>
      <vt:lpstr> </vt:lpstr>
      <vt:lpstr>DOKUMENTAI, REIKALINGI FINANSINEI PARAMAI GAUTI </vt:lpstr>
      <vt:lpstr>„PowerPoint“ pateiktis</vt:lpstr>
      <vt:lpstr>https://www.siauliai.lt/list/view/parama-verslui</vt:lpstr>
      <vt:lpstr> </vt:lpstr>
      <vt:lpstr>„PowerPoint“ pateiktis</vt:lpstr>
      <vt:lpstr> </vt:lpstr>
      <vt:lpstr> </vt:lpstr>
      <vt:lpstr> </vt:lpstr>
      <vt:lpstr> </vt:lpstr>
      <vt:lpstr> </vt:lpstr>
      <vt:lpstr>„PowerPoint“ pateiktis</vt:lpstr>
      <vt:lpstr>Smulkiojo ir vidutinio verslo subjekto statuso elektroninė deklaracijos forma</vt:lpstr>
      <vt:lpstr>„PowerPoint“ pateiktis</vt:lpstr>
      <vt:lpstr>„PowerPoint“ pateiktis</vt:lpstr>
      <vt:lpstr>Aukštos kvalifikacijos specialistų pritraukimas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Agnė Buchaitė</dc:creator>
  <cp:lastModifiedBy>Aistė Petkuvienė</cp:lastModifiedBy>
  <cp:revision>117</cp:revision>
  <dcterms:created xsi:type="dcterms:W3CDTF">2023-02-28T09:23:40Z</dcterms:created>
  <dcterms:modified xsi:type="dcterms:W3CDTF">2026-04-01T11:31:48Z</dcterms:modified>
</cp:coreProperties>
</file>